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29"/>
  </p:notesMasterIdLst>
  <p:handoutMasterIdLst>
    <p:handoutMasterId r:id="rId30"/>
  </p:handoutMasterIdLst>
  <p:sldIdLst>
    <p:sldId id="303" r:id="rId2"/>
    <p:sldId id="345" r:id="rId3"/>
    <p:sldId id="306" r:id="rId4"/>
    <p:sldId id="318" r:id="rId5"/>
    <p:sldId id="308" r:id="rId6"/>
    <p:sldId id="307" r:id="rId7"/>
    <p:sldId id="299" r:id="rId8"/>
    <p:sldId id="348" r:id="rId9"/>
    <p:sldId id="349" r:id="rId10"/>
    <p:sldId id="350" r:id="rId11"/>
    <p:sldId id="351" r:id="rId12"/>
    <p:sldId id="364" r:id="rId13"/>
    <p:sldId id="365" r:id="rId14"/>
    <p:sldId id="366" r:id="rId15"/>
    <p:sldId id="367" r:id="rId16"/>
    <p:sldId id="370" r:id="rId17"/>
    <p:sldId id="346" r:id="rId18"/>
    <p:sldId id="361" r:id="rId19"/>
    <p:sldId id="354" r:id="rId20"/>
    <p:sldId id="352" r:id="rId21"/>
    <p:sldId id="355" r:id="rId22"/>
    <p:sldId id="353" r:id="rId23"/>
    <p:sldId id="359" r:id="rId24"/>
    <p:sldId id="360" r:id="rId25"/>
    <p:sldId id="363" r:id="rId26"/>
    <p:sldId id="371" r:id="rId27"/>
    <p:sldId id="304" r:id="rId28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arsayılan Bölüm" id="{62886112-6D91-494B-9DAE-99B7C2280DFD}">
          <p14:sldIdLst>
            <p14:sldId id="303"/>
            <p14:sldId id="345"/>
            <p14:sldId id="306"/>
            <p14:sldId id="318"/>
            <p14:sldId id="308"/>
            <p14:sldId id="307"/>
            <p14:sldId id="299"/>
            <p14:sldId id="348"/>
            <p14:sldId id="349"/>
            <p14:sldId id="350"/>
            <p14:sldId id="351"/>
            <p14:sldId id="364"/>
            <p14:sldId id="365"/>
            <p14:sldId id="366"/>
            <p14:sldId id="367"/>
            <p14:sldId id="368"/>
            <p14:sldId id="369"/>
            <p14:sldId id="370"/>
            <p14:sldId id="346"/>
            <p14:sldId id="361"/>
            <p14:sldId id="354"/>
            <p14:sldId id="352"/>
            <p14:sldId id="355"/>
            <p14:sldId id="353"/>
            <p14:sldId id="359"/>
            <p14:sldId id="360"/>
            <p14:sldId id="363"/>
            <p14:sldId id="371"/>
            <p14:sldId id="3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1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A1DCA1-D763-47A2-9C44-37DAF96B08C8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ADA7A93-F54A-4AC7-B9F5-A40AACE1467F}">
      <dgm:prSet phldrT="[Metin]"/>
      <dgm:spPr/>
      <dgm:t>
        <a:bodyPr/>
        <a:lstStyle/>
        <a:p>
          <a:r>
            <a:rPr lang="tr-TR" b="1" dirty="0" smtClean="0"/>
            <a:t>MESLEKİ EĞİTİM MERKEZİ</a:t>
          </a:r>
          <a:endParaRPr lang="tr-TR" b="1" dirty="0"/>
        </a:p>
      </dgm:t>
    </dgm:pt>
    <dgm:pt modelId="{7CC3DA2D-9FA9-499F-9DBF-06F6AD25A786}" type="parTrans" cxnId="{1DA75CBB-9E00-405A-8437-9AD5524D4114}">
      <dgm:prSet/>
      <dgm:spPr/>
      <dgm:t>
        <a:bodyPr/>
        <a:lstStyle/>
        <a:p>
          <a:endParaRPr lang="tr-TR"/>
        </a:p>
      </dgm:t>
    </dgm:pt>
    <dgm:pt modelId="{BB76703E-B3C8-4327-896F-33EC3384A110}" type="sibTrans" cxnId="{1DA75CBB-9E00-405A-8437-9AD5524D4114}">
      <dgm:prSet/>
      <dgm:spPr/>
      <dgm:t>
        <a:bodyPr/>
        <a:lstStyle/>
        <a:p>
          <a:endParaRPr lang="tr-TR"/>
        </a:p>
      </dgm:t>
    </dgm:pt>
    <dgm:pt modelId="{64EB8692-B566-46CE-AD99-9F17BA4D31B1}">
      <dgm:prSet phldrT="[Metin]"/>
      <dgm:spPr/>
      <dgm:t>
        <a:bodyPr/>
        <a:lstStyle/>
        <a:p>
          <a:r>
            <a:rPr lang="tr-TR" b="1" dirty="0" smtClean="0"/>
            <a:t>ÖRGÜN EĞİTİM KURUMUDUR</a:t>
          </a:r>
          <a:r>
            <a:rPr lang="tr-TR" dirty="0" smtClean="0"/>
            <a:t>.</a:t>
          </a:r>
          <a:endParaRPr lang="tr-TR" dirty="0"/>
        </a:p>
      </dgm:t>
    </dgm:pt>
    <dgm:pt modelId="{FF1A664F-F262-4545-9E15-9AA8FAB53685}" type="parTrans" cxnId="{0729BD24-2DFC-49B6-AA24-5A56A3216C0F}">
      <dgm:prSet/>
      <dgm:spPr/>
      <dgm:t>
        <a:bodyPr/>
        <a:lstStyle/>
        <a:p>
          <a:endParaRPr lang="tr-TR"/>
        </a:p>
      </dgm:t>
    </dgm:pt>
    <dgm:pt modelId="{DDB11C70-B438-42C5-9F3D-C6143210D207}" type="sibTrans" cxnId="{0729BD24-2DFC-49B6-AA24-5A56A3216C0F}">
      <dgm:prSet/>
      <dgm:spPr/>
      <dgm:t>
        <a:bodyPr/>
        <a:lstStyle/>
        <a:p>
          <a:endParaRPr lang="tr-TR"/>
        </a:p>
      </dgm:t>
    </dgm:pt>
    <dgm:pt modelId="{F40AE4E6-4837-4EBC-ABE6-C6028E709BDB}">
      <dgm:prSet phldrT="[Metin]"/>
      <dgm:spPr/>
      <dgm:t>
        <a:bodyPr/>
        <a:lstStyle/>
        <a:p>
          <a:r>
            <a:rPr lang="tr-TR" b="1" dirty="0" smtClean="0"/>
            <a:t>VERİLEN BELGELER AVRUPA BİRLİĞİ ÜLKELERİNDE GEÇERLİDİR.</a:t>
          </a:r>
          <a:endParaRPr lang="tr-TR" b="1" dirty="0"/>
        </a:p>
      </dgm:t>
    </dgm:pt>
    <dgm:pt modelId="{CC242F2B-7858-43F9-BA70-FFC4A3987E80}" type="parTrans" cxnId="{D8FB0D54-AC8D-46A6-8F09-75517F33F1EB}">
      <dgm:prSet/>
      <dgm:spPr/>
      <dgm:t>
        <a:bodyPr/>
        <a:lstStyle/>
        <a:p>
          <a:endParaRPr lang="tr-TR"/>
        </a:p>
      </dgm:t>
    </dgm:pt>
    <dgm:pt modelId="{801408D2-5115-4944-9645-42D0DCB30699}" type="sibTrans" cxnId="{D8FB0D54-AC8D-46A6-8F09-75517F33F1EB}">
      <dgm:prSet/>
      <dgm:spPr/>
      <dgm:t>
        <a:bodyPr/>
        <a:lstStyle/>
        <a:p>
          <a:endParaRPr lang="tr-TR"/>
        </a:p>
      </dgm:t>
    </dgm:pt>
    <dgm:pt modelId="{731BADE0-B26A-4ED4-8B8C-85D24944576D}">
      <dgm:prSet phldrT="[Metin]"/>
      <dgm:spPr/>
      <dgm:t>
        <a:bodyPr/>
        <a:lstStyle/>
        <a:p>
          <a:r>
            <a:rPr lang="tr-TR" b="1" dirty="0" smtClean="0"/>
            <a:t>KAPSAMDAKİ MESLEKLERDE KALFALIK, USTALIK VE USTA ÖĞRECİTİLİK BELGELERİ VERİR.</a:t>
          </a:r>
          <a:endParaRPr lang="tr-TR" b="1" dirty="0"/>
        </a:p>
      </dgm:t>
    </dgm:pt>
    <dgm:pt modelId="{009D5AC1-8734-4BB5-BF83-78A60E402B7F}" type="parTrans" cxnId="{1210BCCE-9AD1-45A9-9584-FFCAB761CBB9}">
      <dgm:prSet/>
      <dgm:spPr/>
      <dgm:t>
        <a:bodyPr/>
        <a:lstStyle/>
        <a:p>
          <a:endParaRPr lang="tr-TR"/>
        </a:p>
      </dgm:t>
    </dgm:pt>
    <dgm:pt modelId="{8ABC77D8-71DA-49EC-917E-B77415566211}" type="sibTrans" cxnId="{1210BCCE-9AD1-45A9-9584-FFCAB761CBB9}">
      <dgm:prSet/>
      <dgm:spPr/>
      <dgm:t>
        <a:bodyPr/>
        <a:lstStyle/>
        <a:p>
          <a:endParaRPr lang="tr-TR"/>
        </a:p>
      </dgm:t>
    </dgm:pt>
    <dgm:pt modelId="{D5FE958C-69CE-4E29-841D-7A8FB37F02B7}">
      <dgm:prSet phldrT="[Metin]"/>
      <dgm:spPr/>
      <dgm:t>
        <a:bodyPr/>
        <a:lstStyle/>
        <a:p>
          <a:endParaRPr lang="tr-TR" dirty="0"/>
        </a:p>
      </dgm:t>
    </dgm:pt>
    <dgm:pt modelId="{2C0CF78C-F409-4088-8D09-A83FD9BBF3A0}" type="parTrans" cxnId="{CA3E8550-565E-4575-9304-2AAD13239CB0}">
      <dgm:prSet/>
      <dgm:spPr/>
      <dgm:t>
        <a:bodyPr/>
        <a:lstStyle/>
        <a:p>
          <a:endParaRPr lang="tr-TR"/>
        </a:p>
      </dgm:t>
    </dgm:pt>
    <dgm:pt modelId="{291FB74A-C444-4CF2-B33C-759D04F13957}" type="sibTrans" cxnId="{CA3E8550-565E-4575-9304-2AAD13239CB0}">
      <dgm:prSet/>
      <dgm:spPr/>
      <dgm:t>
        <a:bodyPr/>
        <a:lstStyle/>
        <a:p>
          <a:endParaRPr lang="tr-TR"/>
        </a:p>
      </dgm:t>
    </dgm:pt>
    <dgm:pt modelId="{793FC598-7B9C-4685-950F-AC7A542C1A43}">
      <dgm:prSet phldrT="[Metin]"/>
      <dgm:spPr/>
      <dgm:t>
        <a:bodyPr/>
        <a:lstStyle/>
        <a:p>
          <a:endParaRPr lang="tr-TR" dirty="0"/>
        </a:p>
      </dgm:t>
    </dgm:pt>
    <dgm:pt modelId="{8F29213C-5C9E-4E41-9DCA-58E8F34C9A89}" type="parTrans" cxnId="{E3585D05-F50E-44BD-96FD-448B95969D53}">
      <dgm:prSet/>
      <dgm:spPr/>
      <dgm:t>
        <a:bodyPr/>
        <a:lstStyle/>
        <a:p>
          <a:endParaRPr lang="tr-TR"/>
        </a:p>
      </dgm:t>
    </dgm:pt>
    <dgm:pt modelId="{AA4A186B-AE90-4FC7-A76F-AA61327C4B8D}" type="sibTrans" cxnId="{E3585D05-F50E-44BD-96FD-448B95969D53}">
      <dgm:prSet/>
      <dgm:spPr/>
      <dgm:t>
        <a:bodyPr/>
        <a:lstStyle/>
        <a:p>
          <a:endParaRPr lang="tr-TR"/>
        </a:p>
      </dgm:t>
    </dgm:pt>
    <dgm:pt modelId="{D4D7FBA7-BAF4-469A-B979-6CC22FDD3D11}" type="pres">
      <dgm:prSet presAssocID="{58A1DCA1-D763-47A2-9C44-37DAF96B08C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89BB6BFF-83D0-45A4-9E1F-DAE999C300F6}" type="pres">
      <dgm:prSet presAssocID="{FADA7A93-F54A-4AC7-B9F5-A40AACE1467F}" presName="Accent1" presStyleCnt="0"/>
      <dgm:spPr/>
    </dgm:pt>
    <dgm:pt modelId="{78D85B9F-F876-4357-829F-C49730688C44}" type="pres">
      <dgm:prSet presAssocID="{FADA7A93-F54A-4AC7-B9F5-A40AACE1467F}" presName="Accent" presStyleLbl="node1" presStyleIdx="0" presStyleCnt="1" custScaleX="61742" custScaleY="59620" custLinFactNeighborX="1455" custLinFactNeighborY="-16905"/>
      <dgm:spPr>
        <a:effectLst>
          <a:glow rad="139700">
            <a:schemeClr val="accent4">
              <a:satMod val="175000"/>
              <a:alpha val="40000"/>
            </a:schemeClr>
          </a:glow>
        </a:effectLst>
      </dgm:spPr>
    </dgm:pt>
    <dgm:pt modelId="{D2AB1A31-D01D-4044-AB2F-69EDAEC45ABD}" type="pres">
      <dgm:prSet presAssocID="{FADA7A93-F54A-4AC7-B9F5-A40AACE1467F}" presName="Child1" presStyleLbl="revTx" presStyleIdx="0" presStyleCnt="2" custScaleX="161819" custScaleY="234441" custLinFactNeighborX="-4970" custLinFactNeighborY="-354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2C2FFC-3422-4BB5-B88A-FD3949C3F6DE}" type="pres">
      <dgm:prSet presAssocID="{FADA7A93-F54A-4AC7-B9F5-A40AACE1467F}" presName="Parent1" presStyleLbl="revTx" presStyleIdx="1" presStyleCnt="2" custScaleX="87447" custScaleY="86412" custLinFactNeighborX="4745" custLinFactNeighborY="-6003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B78BFF4-4149-420A-95F8-EBAA232D8ED1}" type="presOf" srcId="{64EB8692-B566-46CE-AD99-9F17BA4D31B1}" destId="{D2AB1A31-D01D-4044-AB2F-69EDAEC45ABD}" srcOrd="0" destOrd="0" presId="urn:microsoft.com/office/officeart/2009/layout/CircleArrowProcess"/>
    <dgm:cxn modelId="{1E8AF5CB-DB23-4136-8E4F-C216545E54CD}" type="presOf" srcId="{FADA7A93-F54A-4AC7-B9F5-A40AACE1467F}" destId="{382C2FFC-3422-4BB5-B88A-FD3949C3F6DE}" srcOrd="0" destOrd="0" presId="urn:microsoft.com/office/officeart/2009/layout/CircleArrowProcess"/>
    <dgm:cxn modelId="{D8FB0D54-AC8D-46A6-8F09-75517F33F1EB}" srcId="{FADA7A93-F54A-4AC7-B9F5-A40AACE1467F}" destId="{F40AE4E6-4837-4EBC-ABE6-C6028E709BDB}" srcOrd="2" destOrd="0" parTransId="{CC242F2B-7858-43F9-BA70-FFC4A3987E80}" sibTransId="{801408D2-5115-4944-9645-42D0DCB30699}"/>
    <dgm:cxn modelId="{CA3E8550-565E-4575-9304-2AAD13239CB0}" srcId="{FADA7A93-F54A-4AC7-B9F5-A40AACE1467F}" destId="{D5FE958C-69CE-4E29-841D-7A8FB37F02B7}" srcOrd="1" destOrd="0" parTransId="{2C0CF78C-F409-4088-8D09-A83FD9BBF3A0}" sibTransId="{291FB74A-C444-4CF2-B33C-759D04F13957}"/>
    <dgm:cxn modelId="{E3585D05-F50E-44BD-96FD-448B95969D53}" srcId="{FADA7A93-F54A-4AC7-B9F5-A40AACE1467F}" destId="{793FC598-7B9C-4685-950F-AC7A542C1A43}" srcOrd="3" destOrd="0" parTransId="{8F29213C-5C9E-4E41-9DCA-58E8F34C9A89}" sibTransId="{AA4A186B-AE90-4FC7-A76F-AA61327C4B8D}"/>
    <dgm:cxn modelId="{C4244770-1943-481B-A218-C821651482F4}" type="presOf" srcId="{58A1DCA1-D763-47A2-9C44-37DAF96B08C8}" destId="{D4D7FBA7-BAF4-469A-B979-6CC22FDD3D11}" srcOrd="0" destOrd="0" presId="urn:microsoft.com/office/officeart/2009/layout/CircleArrowProcess"/>
    <dgm:cxn modelId="{00E728B4-C64F-43B7-85ED-5863613600B7}" type="presOf" srcId="{D5FE958C-69CE-4E29-841D-7A8FB37F02B7}" destId="{D2AB1A31-D01D-4044-AB2F-69EDAEC45ABD}" srcOrd="0" destOrd="1" presId="urn:microsoft.com/office/officeart/2009/layout/CircleArrowProcess"/>
    <dgm:cxn modelId="{0729BD24-2DFC-49B6-AA24-5A56A3216C0F}" srcId="{FADA7A93-F54A-4AC7-B9F5-A40AACE1467F}" destId="{64EB8692-B566-46CE-AD99-9F17BA4D31B1}" srcOrd="0" destOrd="0" parTransId="{FF1A664F-F262-4545-9E15-9AA8FAB53685}" sibTransId="{DDB11C70-B438-42C5-9F3D-C6143210D207}"/>
    <dgm:cxn modelId="{1DA75CBB-9E00-405A-8437-9AD5524D4114}" srcId="{58A1DCA1-D763-47A2-9C44-37DAF96B08C8}" destId="{FADA7A93-F54A-4AC7-B9F5-A40AACE1467F}" srcOrd="0" destOrd="0" parTransId="{7CC3DA2D-9FA9-499F-9DBF-06F6AD25A786}" sibTransId="{BB76703E-B3C8-4327-896F-33EC3384A110}"/>
    <dgm:cxn modelId="{07E02E44-68EF-4FBC-8BDF-83F0135596D6}" type="presOf" srcId="{793FC598-7B9C-4685-950F-AC7A542C1A43}" destId="{D2AB1A31-D01D-4044-AB2F-69EDAEC45ABD}" srcOrd="0" destOrd="3" presId="urn:microsoft.com/office/officeart/2009/layout/CircleArrowProcess"/>
    <dgm:cxn modelId="{1DDD2BE0-0B23-40AF-9929-96EBEFBB3F9B}" type="presOf" srcId="{731BADE0-B26A-4ED4-8B8C-85D24944576D}" destId="{D2AB1A31-D01D-4044-AB2F-69EDAEC45ABD}" srcOrd="0" destOrd="4" presId="urn:microsoft.com/office/officeart/2009/layout/CircleArrowProcess"/>
    <dgm:cxn modelId="{1210BCCE-9AD1-45A9-9584-FFCAB761CBB9}" srcId="{FADA7A93-F54A-4AC7-B9F5-A40AACE1467F}" destId="{731BADE0-B26A-4ED4-8B8C-85D24944576D}" srcOrd="4" destOrd="0" parTransId="{009D5AC1-8734-4BB5-BF83-78A60E402B7F}" sibTransId="{8ABC77D8-71DA-49EC-917E-B77415566211}"/>
    <dgm:cxn modelId="{0C1B3F01-AB61-41CD-B027-B3C614AD89C2}" type="presOf" srcId="{F40AE4E6-4837-4EBC-ABE6-C6028E709BDB}" destId="{D2AB1A31-D01D-4044-AB2F-69EDAEC45ABD}" srcOrd="0" destOrd="2" presId="urn:microsoft.com/office/officeart/2009/layout/CircleArrowProcess"/>
    <dgm:cxn modelId="{84EE2F25-CAD0-4B08-A5B4-0F99B4AB0C33}" type="presParOf" srcId="{D4D7FBA7-BAF4-469A-B979-6CC22FDD3D11}" destId="{89BB6BFF-83D0-45A4-9E1F-DAE999C300F6}" srcOrd="0" destOrd="0" presId="urn:microsoft.com/office/officeart/2009/layout/CircleArrowProcess"/>
    <dgm:cxn modelId="{A7140788-C355-4080-A061-DD544AE85A4D}" type="presParOf" srcId="{89BB6BFF-83D0-45A4-9E1F-DAE999C300F6}" destId="{78D85B9F-F876-4357-829F-C49730688C44}" srcOrd="0" destOrd="0" presId="urn:microsoft.com/office/officeart/2009/layout/CircleArrowProcess"/>
    <dgm:cxn modelId="{6819A4C5-F2EE-4023-8130-BFFB7F4933C0}" type="presParOf" srcId="{D4D7FBA7-BAF4-469A-B979-6CC22FDD3D11}" destId="{D2AB1A31-D01D-4044-AB2F-69EDAEC45ABD}" srcOrd="1" destOrd="0" presId="urn:microsoft.com/office/officeart/2009/layout/CircleArrowProcess"/>
    <dgm:cxn modelId="{F5B42F3E-8549-4E5E-81A0-6DE5254EEE98}" type="presParOf" srcId="{D4D7FBA7-BAF4-469A-B979-6CC22FDD3D11}" destId="{382C2FFC-3422-4BB5-B88A-FD3949C3F6DE}" srcOrd="2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E4E4DA-429C-4E85-B6F1-0820007F180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2890FD5-7008-4384-8F1A-6C30A3C471D4}">
      <dgm:prSet phldrT="[Metin]"/>
      <dgm:spPr/>
      <dgm:t>
        <a:bodyPr/>
        <a:lstStyle/>
        <a:p>
          <a:r>
            <a:rPr lang="tr-TR" dirty="0" smtClean="0"/>
            <a:t>Daha Çok Pratik Eğitimle Gelen </a:t>
          </a:r>
          <a:r>
            <a:rPr lang="tr-TR" b="1" dirty="0" smtClean="0"/>
            <a:t>Özgüven</a:t>
          </a:r>
          <a:endParaRPr lang="tr-TR" b="1" dirty="0"/>
        </a:p>
      </dgm:t>
    </dgm:pt>
    <dgm:pt modelId="{1E57B31A-4E7A-4821-8485-B50BA9EE28DC}" type="parTrans" cxnId="{89EA54EE-8499-4BA9-B13C-827A2F114EFD}">
      <dgm:prSet/>
      <dgm:spPr/>
      <dgm:t>
        <a:bodyPr/>
        <a:lstStyle/>
        <a:p>
          <a:endParaRPr lang="tr-TR"/>
        </a:p>
      </dgm:t>
    </dgm:pt>
    <dgm:pt modelId="{DA1F1B4F-4334-43B7-9035-53A73653CAAB}" type="sibTrans" cxnId="{89EA54EE-8499-4BA9-B13C-827A2F114EFD}">
      <dgm:prSet/>
      <dgm:spPr/>
      <dgm:t>
        <a:bodyPr/>
        <a:lstStyle/>
        <a:p>
          <a:endParaRPr lang="tr-TR"/>
        </a:p>
      </dgm:t>
    </dgm:pt>
    <dgm:pt modelId="{E6D121CD-43A7-44F7-8086-ABA780D9DDBC}">
      <dgm:prSet phldrT="[Metin]"/>
      <dgm:spPr/>
      <dgm:t>
        <a:bodyPr/>
        <a:lstStyle/>
        <a:p>
          <a:r>
            <a:rPr lang="tr-TR" dirty="0" smtClean="0"/>
            <a:t>Okul bittiğinde </a:t>
          </a:r>
        </a:p>
        <a:p>
          <a:r>
            <a:rPr lang="tr-TR" b="1" dirty="0" smtClean="0"/>
            <a:t>iş yeri kültürüne tam uyum.</a:t>
          </a:r>
          <a:endParaRPr lang="tr-TR" b="1" dirty="0"/>
        </a:p>
      </dgm:t>
    </dgm:pt>
    <dgm:pt modelId="{A64ABC8F-C57A-4DC1-87D2-FBEAE9119C41}" type="parTrans" cxnId="{1BD10555-3D52-4C7D-B86E-3E6A0B08B0CF}">
      <dgm:prSet/>
      <dgm:spPr/>
      <dgm:t>
        <a:bodyPr/>
        <a:lstStyle/>
        <a:p>
          <a:endParaRPr lang="tr-TR"/>
        </a:p>
      </dgm:t>
    </dgm:pt>
    <dgm:pt modelId="{FF820DBF-F63A-40FD-907B-F157DF559BE0}" type="sibTrans" cxnId="{1BD10555-3D52-4C7D-B86E-3E6A0B08B0CF}">
      <dgm:prSet/>
      <dgm:spPr/>
      <dgm:t>
        <a:bodyPr/>
        <a:lstStyle/>
        <a:p>
          <a:endParaRPr lang="tr-TR"/>
        </a:p>
      </dgm:t>
    </dgm:pt>
    <dgm:pt modelId="{5F906156-9D31-4110-A83E-11ACB4EAB7D7}">
      <dgm:prSet phldrT="[Metin]"/>
      <dgm:spPr/>
      <dgm:t>
        <a:bodyPr/>
        <a:lstStyle/>
        <a:p>
          <a:r>
            <a:rPr lang="tr-TR" dirty="0" smtClean="0"/>
            <a:t>Aynı anda </a:t>
          </a:r>
          <a:r>
            <a:rPr lang="tr-TR" b="1" dirty="0" smtClean="0"/>
            <a:t>Mesleki </a:t>
          </a:r>
          <a:r>
            <a:rPr lang="tr-TR" b="1" dirty="0" err="1" smtClean="0"/>
            <a:t>Açıköğretim</a:t>
          </a:r>
          <a:r>
            <a:rPr lang="tr-TR" b="1" dirty="0" smtClean="0"/>
            <a:t> Lisesinden Mezun olma imkanı.</a:t>
          </a:r>
          <a:endParaRPr lang="tr-TR" b="1" dirty="0"/>
        </a:p>
      </dgm:t>
    </dgm:pt>
    <dgm:pt modelId="{7A59743F-1FAB-4CB4-8580-76E61EF18751}" type="parTrans" cxnId="{80B6B00E-E70B-4B9C-A3D8-A00329A51FAF}">
      <dgm:prSet/>
      <dgm:spPr/>
      <dgm:t>
        <a:bodyPr/>
        <a:lstStyle/>
        <a:p>
          <a:endParaRPr lang="tr-TR"/>
        </a:p>
      </dgm:t>
    </dgm:pt>
    <dgm:pt modelId="{9C5DDB87-43B6-4EBD-855C-6C0BD0ECEA56}" type="sibTrans" cxnId="{80B6B00E-E70B-4B9C-A3D8-A00329A51FAF}">
      <dgm:prSet/>
      <dgm:spPr/>
      <dgm:t>
        <a:bodyPr/>
        <a:lstStyle/>
        <a:p>
          <a:endParaRPr lang="tr-TR"/>
        </a:p>
      </dgm:t>
    </dgm:pt>
    <dgm:pt modelId="{6AE2AF78-AC56-4A56-A192-455805E045A0}">
      <dgm:prSet phldrT="[Metin]"/>
      <dgm:spPr/>
      <dgm:t>
        <a:bodyPr/>
        <a:lstStyle/>
        <a:p>
          <a:r>
            <a:rPr lang="tr-TR" b="1" dirty="0" smtClean="0"/>
            <a:t>Fark Derslerini okulda alarak MTAL Diploması alma imkanı.</a:t>
          </a:r>
          <a:endParaRPr lang="tr-TR" b="1" dirty="0"/>
        </a:p>
      </dgm:t>
    </dgm:pt>
    <dgm:pt modelId="{F07C457B-4B29-4230-96D4-90F4FC08524D}" type="parTrans" cxnId="{C21618A2-5D1E-49AB-902C-BB4CC1CC9714}">
      <dgm:prSet/>
      <dgm:spPr/>
      <dgm:t>
        <a:bodyPr/>
        <a:lstStyle/>
        <a:p>
          <a:endParaRPr lang="tr-TR"/>
        </a:p>
      </dgm:t>
    </dgm:pt>
    <dgm:pt modelId="{9C6B3F0C-181C-4896-AB6F-41F27C1467BA}" type="sibTrans" cxnId="{C21618A2-5D1E-49AB-902C-BB4CC1CC9714}">
      <dgm:prSet/>
      <dgm:spPr/>
      <dgm:t>
        <a:bodyPr/>
        <a:lstStyle/>
        <a:p>
          <a:endParaRPr lang="tr-TR"/>
        </a:p>
      </dgm:t>
    </dgm:pt>
    <dgm:pt modelId="{905C58ED-F6DB-47E0-BFE7-53471C12C51D}" type="pres">
      <dgm:prSet presAssocID="{1CE4E4DA-429C-4E85-B6F1-0820007F180E}" presName="arrowDiagram" presStyleCnt="0">
        <dgm:presLayoutVars>
          <dgm:chMax val="5"/>
          <dgm:dir/>
          <dgm:resizeHandles val="exact"/>
        </dgm:presLayoutVars>
      </dgm:prSet>
      <dgm:spPr/>
    </dgm:pt>
    <dgm:pt modelId="{00CF3E7F-F8CD-43DF-927A-EFC1FAD47FE5}" type="pres">
      <dgm:prSet presAssocID="{1CE4E4DA-429C-4E85-B6F1-0820007F180E}" presName="arrow" presStyleLbl="bgShp" presStyleIdx="0" presStyleCnt="1" custLinFactNeighborX="19318" custLinFactNeighborY="-15358"/>
      <dgm:spPr/>
    </dgm:pt>
    <dgm:pt modelId="{FA3CF4E1-1C38-4334-86A6-B36656A16A95}" type="pres">
      <dgm:prSet presAssocID="{1CE4E4DA-429C-4E85-B6F1-0820007F180E}" presName="arrowDiagram4" presStyleCnt="0"/>
      <dgm:spPr/>
    </dgm:pt>
    <dgm:pt modelId="{2F70EF7E-68FD-4A62-96E9-9536CAADA806}" type="pres">
      <dgm:prSet presAssocID="{52890FD5-7008-4384-8F1A-6C30A3C471D4}" presName="bullet4a" presStyleLbl="node1" presStyleIdx="0" presStyleCnt="4"/>
      <dgm:spPr/>
    </dgm:pt>
    <dgm:pt modelId="{0E1B2CFC-992A-4E9A-8B5E-D63AE580C398}" type="pres">
      <dgm:prSet presAssocID="{52890FD5-7008-4384-8F1A-6C30A3C471D4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08162A-A92E-405F-96C7-F19CE36AA4B3}" type="pres">
      <dgm:prSet presAssocID="{E6D121CD-43A7-44F7-8086-ABA780D9DDBC}" presName="bullet4b" presStyleLbl="node1" presStyleIdx="1" presStyleCnt="4"/>
      <dgm:spPr/>
    </dgm:pt>
    <dgm:pt modelId="{D0CCEF50-41FD-4147-AF9A-6C71CFB7212C}" type="pres">
      <dgm:prSet presAssocID="{E6D121CD-43A7-44F7-8086-ABA780D9DDBC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243D3C9-5BAB-451A-9C93-7997617F7FD6}" type="pres">
      <dgm:prSet presAssocID="{5F906156-9D31-4110-A83E-11ACB4EAB7D7}" presName="bullet4c" presStyleLbl="node1" presStyleIdx="2" presStyleCnt="4"/>
      <dgm:spPr/>
    </dgm:pt>
    <dgm:pt modelId="{DB2FE0D9-F749-44C4-873D-329BB2CF6A73}" type="pres">
      <dgm:prSet presAssocID="{5F906156-9D31-4110-A83E-11ACB4EAB7D7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AFD8128-21A3-407B-BFB6-059EC51CE868}" type="pres">
      <dgm:prSet presAssocID="{6AE2AF78-AC56-4A56-A192-455805E045A0}" presName="bullet4d" presStyleLbl="node1" presStyleIdx="3" presStyleCnt="4"/>
      <dgm:spPr/>
    </dgm:pt>
    <dgm:pt modelId="{D5C514D5-03BC-4CF7-8CE1-976002D5BAF1}" type="pres">
      <dgm:prSet presAssocID="{6AE2AF78-AC56-4A56-A192-455805E045A0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0B6B00E-E70B-4B9C-A3D8-A00329A51FAF}" srcId="{1CE4E4DA-429C-4E85-B6F1-0820007F180E}" destId="{5F906156-9D31-4110-A83E-11ACB4EAB7D7}" srcOrd="2" destOrd="0" parTransId="{7A59743F-1FAB-4CB4-8580-76E61EF18751}" sibTransId="{9C5DDB87-43B6-4EBD-855C-6C0BD0ECEA56}"/>
    <dgm:cxn modelId="{423F33F0-8A13-484E-9FC7-E9C7F2C99BAF}" type="presOf" srcId="{52890FD5-7008-4384-8F1A-6C30A3C471D4}" destId="{0E1B2CFC-992A-4E9A-8B5E-D63AE580C398}" srcOrd="0" destOrd="0" presId="urn:microsoft.com/office/officeart/2005/8/layout/arrow2"/>
    <dgm:cxn modelId="{7AAA003B-8F63-4514-9475-93FEBC193528}" type="presOf" srcId="{1CE4E4DA-429C-4E85-B6F1-0820007F180E}" destId="{905C58ED-F6DB-47E0-BFE7-53471C12C51D}" srcOrd="0" destOrd="0" presId="urn:microsoft.com/office/officeart/2005/8/layout/arrow2"/>
    <dgm:cxn modelId="{C21618A2-5D1E-49AB-902C-BB4CC1CC9714}" srcId="{1CE4E4DA-429C-4E85-B6F1-0820007F180E}" destId="{6AE2AF78-AC56-4A56-A192-455805E045A0}" srcOrd="3" destOrd="0" parTransId="{F07C457B-4B29-4230-96D4-90F4FC08524D}" sibTransId="{9C6B3F0C-181C-4896-AB6F-41F27C1467BA}"/>
    <dgm:cxn modelId="{51A199DD-C4C3-444D-8F6B-95CBD9D51AF4}" type="presOf" srcId="{E6D121CD-43A7-44F7-8086-ABA780D9DDBC}" destId="{D0CCEF50-41FD-4147-AF9A-6C71CFB7212C}" srcOrd="0" destOrd="0" presId="urn:microsoft.com/office/officeart/2005/8/layout/arrow2"/>
    <dgm:cxn modelId="{AA2649B2-2AD8-4F4A-A8F0-7548241FF2D5}" type="presOf" srcId="{5F906156-9D31-4110-A83E-11ACB4EAB7D7}" destId="{DB2FE0D9-F749-44C4-873D-329BB2CF6A73}" srcOrd="0" destOrd="0" presId="urn:microsoft.com/office/officeart/2005/8/layout/arrow2"/>
    <dgm:cxn modelId="{89EA54EE-8499-4BA9-B13C-827A2F114EFD}" srcId="{1CE4E4DA-429C-4E85-B6F1-0820007F180E}" destId="{52890FD5-7008-4384-8F1A-6C30A3C471D4}" srcOrd="0" destOrd="0" parTransId="{1E57B31A-4E7A-4821-8485-B50BA9EE28DC}" sibTransId="{DA1F1B4F-4334-43B7-9035-53A73653CAAB}"/>
    <dgm:cxn modelId="{1BD10555-3D52-4C7D-B86E-3E6A0B08B0CF}" srcId="{1CE4E4DA-429C-4E85-B6F1-0820007F180E}" destId="{E6D121CD-43A7-44F7-8086-ABA780D9DDBC}" srcOrd="1" destOrd="0" parTransId="{A64ABC8F-C57A-4DC1-87D2-FBEAE9119C41}" sibTransId="{FF820DBF-F63A-40FD-907B-F157DF559BE0}"/>
    <dgm:cxn modelId="{64D706DC-F2E1-47FC-8952-DDCF75091FEE}" type="presOf" srcId="{6AE2AF78-AC56-4A56-A192-455805E045A0}" destId="{D5C514D5-03BC-4CF7-8CE1-976002D5BAF1}" srcOrd="0" destOrd="0" presId="urn:microsoft.com/office/officeart/2005/8/layout/arrow2"/>
    <dgm:cxn modelId="{962461F0-8EA8-445D-9CCE-FFFC0C661135}" type="presParOf" srcId="{905C58ED-F6DB-47E0-BFE7-53471C12C51D}" destId="{00CF3E7F-F8CD-43DF-927A-EFC1FAD47FE5}" srcOrd="0" destOrd="0" presId="urn:microsoft.com/office/officeart/2005/8/layout/arrow2"/>
    <dgm:cxn modelId="{5D854BE6-8B67-47F2-A1BC-84AC3DE3B439}" type="presParOf" srcId="{905C58ED-F6DB-47E0-BFE7-53471C12C51D}" destId="{FA3CF4E1-1C38-4334-86A6-B36656A16A95}" srcOrd="1" destOrd="0" presId="urn:microsoft.com/office/officeart/2005/8/layout/arrow2"/>
    <dgm:cxn modelId="{DC95DB58-2318-4DFF-A88F-151DC058CD27}" type="presParOf" srcId="{FA3CF4E1-1C38-4334-86A6-B36656A16A95}" destId="{2F70EF7E-68FD-4A62-96E9-9536CAADA806}" srcOrd="0" destOrd="0" presId="urn:microsoft.com/office/officeart/2005/8/layout/arrow2"/>
    <dgm:cxn modelId="{50AE7F25-593A-44D7-A7CC-54D5BFE234A8}" type="presParOf" srcId="{FA3CF4E1-1C38-4334-86A6-B36656A16A95}" destId="{0E1B2CFC-992A-4E9A-8B5E-D63AE580C398}" srcOrd="1" destOrd="0" presId="urn:microsoft.com/office/officeart/2005/8/layout/arrow2"/>
    <dgm:cxn modelId="{158825AE-C805-4E3A-B5AE-EFFA9DE8B6D8}" type="presParOf" srcId="{FA3CF4E1-1C38-4334-86A6-B36656A16A95}" destId="{F908162A-A92E-405F-96C7-F19CE36AA4B3}" srcOrd="2" destOrd="0" presId="urn:microsoft.com/office/officeart/2005/8/layout/arrow2"/>
    <dgm:cxn modelId="{5E185419-CB7C-4263-BD53-751B887AE59A}" type="presParOf" srcId="{FA3CF4E1-1C38-4334-86A6-B36656A16A95}" destId="{D0CCEF50-41FD-4147-AF9A-6C71CFB7212C}" srcOrd="3" destOrd="0" presId="urn:microsoft.com/office/officeart/2005/8/layout/arrow2"/>
    <dgm:cxn modelId="{FE029C76-5DB4-4124-B158-5FF63DB6E080}" type="presParOf" srcId="{FA3CF4E1-1C38-4334-86A6-B36656A16A95}" destId="{8243D3C9-5BAB-451A-9C93-7997617F7FD6}" srcOrd="4" destOrd="0" presId="urn:microsoft.com/office/officeart/2005/8/layout/arrow2"/>
    <dgm:cxn modelId="{D3DD4846-9C78-4C8E-8AF3-82A375B15859}" type="presParOf" srcId="{FA3CF4E1-1C38-4334-86A6-B36656A16A95}" destId="{DB2FE0D9-F749-44C4-873D-329BB2CF6A73}" srcOrd="5" destOrd="0" presId="urn:microsoft.com/office/officeart/2005/8/layout/arrow2"/>
    <dgm:cxn modelId="{6681308A-14C5-4923-ACDD-02AEDB87B1F9}" type="presParOf" srcId="{FA3CF4E1-1C38-4334-86A6-B36656A16A95}" destId="{AAFD8128-21A3-407B-BFB6-059EC51CE868}" srcOrd="6" destOrd="0" presId="urn:microsoft.com/office/officeart/2005/8/layout/arrow2"/>
    <dgm:cxn modelId="{47D04C6E-6916-4CC2-929D-7FC5CC058C92}" type="presParOf" srcId="{FA3CF4E1-1C38-4334-86A6-B36656A16A95}" destId="{D5C514D5-03BC-4CF7-8CE1-976002D5BAF1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D85B9F-F876-4357-829F-C49730688C44}">
      <dsp:nvSpPr>
        <dsp:cNvPr id="0" name=""/>
        <dsp:cNvSpPr/>
      </dsp:nvSpPr>
      <dsp:spPr>
        <a:xfrm>
          <a:off x="523308" y="152419"/>
          <a:ext cx="2711406" cy="2618801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4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B1A31-D01D-4044-AB2F-69EDAEC45ABD}">
      <dsp:nvSpPr>
        <dsp:cNvPr id="0" name=""/>
        <dsp:cNvSpPr/>
      </dsp:nvSpPr>
      <dsp:spPr>
        <a:xfrm>
          <a:off x="3066030" y="0"/>
          <a:ext cx="4264461" cy="41201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ÖRGÜN EĞİTİM KURUMUDUR</a:t>
          </a:r>
          <a:r>
            <a:rPr lang="tr-TR" sz="1800" kern="1200" dirty="0" smtClean="0"/>
            <a:t>.</a:t>
          </a: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VERİLEN BELGELER AVRUPA BİRLİĞİ ÜLKELERİNDE GEÇERLİDİR.</a:t>
          </a:r>
          <a:endParaRPr lang="tr-T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1" kern="1200" dirty="0" smtClean="0"/>
            <a:t>KAPSAMDAKİ MESLEKLERDE KALFALIK, USTALIK VE USTA ÖĞRECİTİLİK BELGELERİ VERİR.</a:t>
          </a:r>
          <a:endParaRPr lang="tr-TR" sz="1800" b="1" kern="1200" dirty="0"/>
        </a:p>
      </dsp:txBody>
      <dsp:txXfrm>
        <a:off x="3066030" y="0"/>
        <a:ext cx="4264461" cy="4120146"/>
      </dsp:txXfrm>
    </dsp:sp>
    <dsp:sp modelId="{382C2FFC-3422-4BB5-B88A-FD3949C3F6DE}">
      <dsp:nvSpPr>
        <dsp:cNvPr id="0" name=""/>
        <dsp:cNvSpPr/>
      </dsp:nvSpPr>
      <dsp:spPr>
        <a:xfrm>
          <a:off x="859242" y="945982"/>
          <a:ext cx="2142892" cy="1058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MESLEKİ EĞİTİM MERKEZİ</a:t>
          </a:r>
          <a:endParaRPr lang="tr-TR" sz="2400" b="1" kern="1200" dirty="0"/>
        </a:p>
      </dsp:txBody>
      <dsp:txXfrm>
        <a:off x="859242" y="945982"/>
        <a:ext cx="2142892" cy="10586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7E975-8F78-40B5-9A9C-20CE66D38C25}" type="datetimeFigureOut">
              <a:rPr lang="tr-TR" smtClean="0"/>
              <a:pPr/>
              <a:t>02.02.2021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FBE57-1C27-49A5-8912-F00317AF0BA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5838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9B594-CD4D-41BD-9078-AB910CEAA165}" type="datetimeFigureOut">
              <a:rPr lang="tr-TR" smtClean="0"/>
              <a:pPr/>
              <a:t>02.02.2021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38279-84C0-4834-9B60-C5E5B781919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69237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38279-84C0-4834-9B60-C5E5B7819192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CA4-55EC-45CA-AB7B-5B469B69997F}" type="datetime1">
              <a:rPr lang="tr-TR" smtClean="0"/>
              <a:pPr/>
              <a:t>02.02.2021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Şentekin ÇALIŞ Merkez Müdürü</a:t>
            </a:r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8BFD-7CC0-498E-8AD3-B66E735999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5E356-5B72-44C7-BA0A-19FD486D719C}" type="datetime1">
              <a:rPr lang="tr-TR" smtClean="0"/>
              <a:pPr/>
              <a:t>02.02.2021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Şentekin ÇALIŞ Merkez Müdürü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8BFD-7CC0-498E-8AD3-B66E735999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7463B-C38F-4132-98B3-D02B10F59357}" type="datetime1">
              <a:rPr lang="tr-TR" smtClean="0"/>
              <a:pPr/>
              <a:t>02.02.2021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Şentekin ÇALIŞ Merkez Müdürü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8BFD-7CC0-498E-8AD3-B66E735999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5E47-CB36-4242-B85A-88261615F882}" type="datetime1">
              <a:rPr lang="tr-TR" smtClean="0"/>
              <a:pPr/>
              <a:t>02.02.2021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Şentekin ÇALIŞ Merkez Müdürü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8BFD-7CC0-498E-8AD3-B66E735999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E2E4-F2A5-4C61-A84A-B3FB02148B0F}" type="datetime1">
              <a:rPr lang="tr-TR" smtClean="0"/>
              <a:pPr/>
              <a:t>02.02.2021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Şentekin ÇALIŞ Merkez Müdürü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8BFD-7CC0-498E-8AD3-B66E735999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8CB6-574D-4EA4-8833-46E6468C9662}" type="datetime1">
              <a:rPr lang="tr-TR" smtClean="0"/>
              <a:pPr/>
              <a:t>02.02.2021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Şentekin ÇALIŞ Merkez Müdürü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8BFD-7CC0-498E-8AD3-B66E735999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2FD2-49D7-478E-B0D2-B0E7707ED3D4}" type="datetime1">
              <a:rPr lang="tr-TR" smtClean="0"/>
              <a:pPr/>
              <a:t>02.02.2021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Şentekin ÇALIŞ Merkez Müdürü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8BFD-7CC0-498E-8AD3-B66E735999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E509-F02C-47BB-9179-D81226056D95}" type="datetime1">
              <a:rPr lang="tr-TR" smtClean="0"/>
              <a:pPr/>
              <a:t>02.02.2021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Şentekin ÇALIŞ Merkez Müdürü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8BFD-7CC0-498E-8AD3-B66E735999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011C-554F-4473-B0A2-2FD12DEFE3A2}" type="datetime1">
              <a:rPr lang="tr-TR" smtClean="0"/>
              <a:pPr/>
              <a:t>02.02.2021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Şentekin ÇALIŞ Merkez Müdürü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8BFD-7CC0-498E-8AD3-B66E735999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9849-9576-43D5-B679-D57123B08E0C}" type="datetime1">
              <a:rPr lang="tr-TR" smtClean="0"/>
              <a:pPr/>
              <a:t>02.02.2021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Şentekin ÇALIŞ Merkez Müdürü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88BFD-7CC0-498E-8AD3-B66E7359995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F176-9E6B-4CF9-BC17-9F189776922A}" type="datetime1">
              <a:rPr lang="tr-TR" smtClean="0"/>
              <a:pPr/>
              <a:t>02.02.2021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Şentekin ÇALIŞ Merkez Müdürü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F88BFD-7CC0-498E-8AD3-B66E7359995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9D883E-F2DF-4CE4-8AD3-75CE26E4C701}" type="datetime1">
              <a:rPr lang="tr-TR" smtClean="0"/>
              <a:pPr/>
              <a:t>02.02.2021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Şentekin ÇALIŞ Merkez Müdürü</a:t>
            </a: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F88BFD-7CC0-498E-8AD3-B66E73599950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banazmesem.meb.k12.tr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27%20alan%20140%20dal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619672" y="2564904"/>
            <a:ext cx="56886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altLang="tr-TR" sz="2800" b="1" dirty="0" smtClean="0">
                <a:solidFill>
                  <a:srgbClr val="C00000"/>
                </a:solidFill>
                <a:latin typeface="Palatino Linotype" pitchFamily="18" charset="0"/>
                <a:ea typeface="Palatino Linotype" pitchFamily="18" charset="0"/>
                <a:cs typeface="Times New Roman" pitchFamily="18" charset="0"/>
              </a:rPr>
              <a:t>MESLEKİ VE TEKNİK EĞİTİM GENEL </a:t>
            </a:r>
            <a:r>
              <a:rPr lang="tr-TR" altLang="tr-TR" sz="2800" b="1" dirty="0">
                <a:solidFill>
                  <a:srgbClr val="C00000"/>
                </a:solidFill>
                <a:latin typeface="Palatino Linotype" pitchFamily="18" charset="0"/>
                <a:ea typeface="Palatino Linotype" pitchFamily="18" charset="0"/>
                <a:cs typeface="Times New Roman" pitchFamily="18" charset="0"/>
              </a:rPr>
              <a:t>MÜDÜRLÜĞÜ</a:t>
            </a:r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251520" y="3789040"/>
            <a:ext cx="8246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002060"/>
                </a:solidFill>
              </a:rPr>
              <a:t>BANAZ </a:t>
            </a:r>
          </a:p>
          <a:p>
            <a:pPr algn="ctr"/>
            <a:r>
              <a:rPr lang="tr-TR" sz="2800" b="1" dirty="0" smtClean="0">
                <a:solidFill>
                  <a:srgbClr val="002060"/>
                </a:solidFill>
              </a:rPr>
              <a:t>Atatürk Mesleki Eğitim Merkezi</a:t>
            </a:r>
            <a:endParaRPr lang="tr-TR" sz="2800" b="1" dirty="0">
              <a:solidFill>
                <a:srgbClr val="00206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251520" y="6309320"/>
            <a:ext cx="3352800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  <p:sp>
        <p:nvSpPr>
          <p:cNvPr id="6" name="5 Metin kutusu"/>
          <p:cNvSpPr txBox="1"/>
          <p:nvPr/>
        </p:nvSpPr>
        <p:spPr>
          <a:xfrm>
            <a:off x="1403648" y="4941168"/>
            <a:ext cx="590465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İslam Mahallesi Hürriyet Caddesi No:31 </a:t>
            </a:r>
          </a:p>
          <a:p>
            <a:pPr algn="ctr"/>
            <a:r>
              <a:rPr lang="tr-TR" dirty="0" smtClean="0"/>
              <a:t>64500  Banaz/Uşak</a:t>
            </a:r>
          </a:p>
          <a:p>
            <a:pPr algn="ctr"/>
            <a:r>
              <a:rPr lang="tr-TR" dirty="0" smtClean="0"/>
              <a:t>Telefon : 0276 3262022 </a:t>
            </a:r>
          </a:p>
          <a:p>
            <a:pPr algn="ctr"/>
            <a:r>
              <a:rPr lang="tr-TR" dirty="0" smtClean="0"/>
              <a:t>İnternet adresi : </a:t>
            </a:r>
            <a:r>
              <a:rPr lang="tr-TR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tr-TR" dirty="0" smtClean="0">
                <a:solidFill>
                  <a:schemeClr val="tx1"/>
                </a:solidFill>
                <a:hlinkClick r:id="rId2"/>
              </a:rPr>
              <a:t>banazmesem.meb.k12.tr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764704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8264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tr-TR" sz="4400" dirty="0" smtClean="0"/>
              <a:t>MESLEK ALAN VE DALLARI</a:t>
            </a:r>
            <a:endParaRPr lang="tr-TR" sz="4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2629585" cy="360040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1835696" y="980728"/>
          <a:ext cx="5400601" cy="5316580"/>
        </p:xfrm>
        <a:graphic>
          <a:graphicData uri="http://schemas.openxmlformats.org/drawingml/2006/table">
            <a:tbl>
              <a:tblPr/>
              <a:tblGrid>
                <a:gridCol w="815051"/>
                <a:gridCol w="871751"/>
                <a:gridCol w="3713799"/>
              </a:tblGrid>
              <a:tr h="25635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Alan Sıra No</a:t>
                      </a:r>
                    </a:p>
                  </a:txBody>
                  <a:tcPr marL="5732" marR="5732" marT="57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Dal Sıra No</a:t>
                      </a:r>
                    </a:p>
                  </a:txBody>
                  <a:tcPr marL="5732" marR="5732" marT="5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Alan ve Dal</a:t>
                      </a:r>
                    </a:p>
                  </a:txBody>
                  <a:tcPr marL="5732" marR="5732" marT="5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732" marR="5732" marT="5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İNŞAAT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TEKNOLOJİSİ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Ahşap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Yapı Sistemleri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Betonerme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Kalıp ve Donatı Sistemleri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Yapı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Duvar ve Sıva Sistemleri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Beton-Çimento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 Zemin Teknolojisi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Cephe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Sistemleri ve PVC Doğrama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Çatı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Sistemleri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Çelik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Yapı Teknik Ressamlığı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İç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Mekan Teknik Ressamlığı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Mimari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Restorasyon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Mimari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Yapı Teknik Ressamlığı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Statik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Yapı Teknik Ressamlığı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Yapı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Dekorasyonu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Yapı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Yalıtımı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Yapı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Yüzey Kaplama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732" marR="5732" marT="5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KİMYA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TEKNOLOJİSİ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Boya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Üretimi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veKontrolü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Çimento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 Yapı Kimyasalları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Deri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İşleme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Kağıt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Üretimi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Temizlik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Kozmetik ve Parfümeri Ürünleri Üretimi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732" marR="5732" marT="5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KONAKLAMA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 SEYAHAT HİZMETLERİ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Halı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Temizleme ve Bakımı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Kuru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Temizleme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Kat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Hizmetleri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Operasyon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Ön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Büro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Rezervasyon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732" marR="5732" marT="57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KUYUMCULUK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TEKNOLOJİSİ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Değerli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 Yarı Değerli Taş İşlemeciliği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Takı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İmalatı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Vitrin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Kuyumculuğu</a:t>
                      </a:r>
                    </a:p>
                  </a:txBody>
                  <a:tcPr marL="5732" marR="5732" marT="57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5043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tr-TR" sz="4500" dirty="0"/>
              <a:t>MESLEK ALAN VE DALLARI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611560" y="6093296"/>
            <a:ext cx="2409056" cy="648072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  <p:graphicFrame>
        <p:nvGraphicFramePr>
          <p:cNvPr id="7" name="6 Tablo"/>
          <p:cNvGraphicFramePr>
            <a:graphicFrameLocks noGrp="1"/>
          </p:cNvGraphicFramePr>
          <p:nvPr/>
        </p:nvGraphicFramePr>
        <p:xfrm>
          <a:off x="1691680" y="908720"/>
          <a:ext cx="5832648" cy="5476434"/>
        </p:xfrm>
        <a:graphic>
          <a:graphicData uri="http://schemas.openxmlformats.org/drawingml/2006/table">
            <a:tbl>
              <a:tblPr/>
              <a:tblGrid>
                <a:gridCol w="1118591"/>
                <a:gridCol w="958791"/>
                <a:gridCol w="3755266"/>
              </a:tblGrid>
              <a:tr h="2644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Alan Sıra No</a:t>
                      </a:r>
                    </a:p>
                  </a:txBody>
                  <a:tcPr marL="6093" marR="6093" marT="6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Dal Sıra No</a:t>
                      </a:r>
                    </a:p>
                  </a:txBody>
                  <a:tcPr marL="6093" marR="6093" marT="6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Alan ve Dal</a:t>
                      </a:r>
                    </a:p>
                  </a:txBody>
                  <a:tcPr marL="6093" marR="6093" marT="6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093" marR="6093" marT="6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MAKİNE TEKNOLOJİSİ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Anahtarcılık ve Çilingirlik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Bilgisayar Destekli Endüstriyel Modelleme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Bilgisayar Destekli Makine Ressamlığı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Bilgisayarlı Makine İmalatı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Değirmencilik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Endüstriyel Kalıp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Makine Bakım Onarım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Mermer İşleme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Saat Tamirciliği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43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093" marR="6093" marT="6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MATBAA TEKNOLOJİSİ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Baskı Öncesi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Baskı Sonrası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Dijital Baskı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Flekso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Baskı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Ofset Baskı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Serigrafi Baskı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Tampon Baskı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Tifdruk Baskı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093" marR="6093" marT="609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METAL TEKNOLOJİSİ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Avizecilik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Çelik Konstrüksiyon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Endüstriyel Reklamcı (Tabelacı)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Isıl İşlem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Karosercilik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Kaynakçılık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Metal Doğrama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Metal Levha İşlemeciliği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Metal Yüzey Boyama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2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Sac İşleri</a:t>
                      </a:r>
                    </a:p>
                  </a:txBody>
                  <a:tcPr marL="6093" marR="6093" marT="6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0510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87624" y="704088"/>
            <a:ext cx="6696744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MESLEK ALAN VE DALLARI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23528" y="6309321"/>
            <a:ext cx="3352800" cy="360039"/>
          </a:xfrm>
        </p:spPr>
        <p:txBody>
          <a:bodyPr/>
          <a:lstStyle/>
          <a:p>
            <a:r>
              <a:rPr lang="tr-TR" dirty="0" smtClean="0"/>
              <a:t>Ramazan KARA Merkez Müdürü</a:t>
            </a:r>
            <a:endParaRPr lang="tr-TR" dirty="0"/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1524000" y="1847617"/>
          <a:ext cx="6096000" cy="3275265"/>
        </p:xfrm>
        <a:graphic>
          <a:graphicData uri="http://schemas.openxmlformats.org/drawingml/2006/table">
            <a:tbl>
              <a:tblPr/>
              <a:tblGrid>
                <a:gridCol w="920000"/>
                <a:gridCol w="984000"/>
                <a:gridCol w="4192000"/>
              </a:tblGrid>
              <a:tr h="2962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Alan Sıra No</a:t>
                      </a:r>
                    </a:p>
                  </a:txBody>
                  <a:tcPr marL="8007" marR="8007" marT="80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Dal Sıra No</a:t>
                      </a:r>
                    </a:p>
                  </a:txBody>
                  <a:tcPr marL="8007" marR="8007" marT="8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Alan ve Dal</a:t>
                      </a:r>
                    </a:p>
                  </a:txBody>
                  <a:tcPr marL="8007" marR="8007" marT="8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4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007" marR="8007" marT="80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METALURJİ TEKNOLOJİSİ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81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Döküm 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İzabe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4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8007" marR="8007" marT="80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MOBİLYA VE İÇ MEKAN TASARIMI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81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Ahşap Doğrama Teknolojisi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İç Mekan ve Mobilya Teknolojisi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Mobilya İskeleti ve Döşemesi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Mobilya Süsleme Sanatları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Oto Döşemeciliği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47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007" marR="8007" marT="80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MODA TASARIM TEKNOLOJİLERİ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81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Deri Giyim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Erkek Terziliği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Hazır Giyim Model Makineciliği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İç Giyim Modelistliği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Kadın Terziliği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14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Kesim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15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Modelistlik</a:t>
                      </a:r>
                    </a:p>
                  </a:txBody>
                  <a:tcPr marL="8007" marR="8007" marT="8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3357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MESLEK ALAN VE DALLARI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2880320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1602653" y="1397001"/>
          <a:ext cx="5938693" cy="4323734"/>
        </p:xfrm>
        <a:graphic>
          <a:graphicData uri="http://schemas.openxmlformats.org/drawingml/2006/table">
            <a:tbl>
              <a:tblPr/>
              <a:tblGrid>
                <a:gridCol w="896260"/>
                <a:gridCol w="958608"/>
                <a:gridCol w="4083825"/>
              </a:tblGrid>
              <a:tr h="2886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Alan Sıra No</a:t>
                      </a: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Dal Sıra No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Alan ve Dal</a:t>
                      </a:r>
                    </a:p>
                  </a:txBody>
                  <a:tcPr marL="7800" marR="7800" marT="78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MOTORLU ARAÇLAR TEKNOLOJİSİ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Dizel Motorları Yakıt Pompası ve Enjektör Ayarcılığı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İş Makineleri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Motorlu Araçlar LPG Sistemleri Bakım ve Onarımcılığı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Motosiklet Tamirciliği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122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Otomotiv Boya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Otomotiv Elektrikçiliği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Otomotiv Elektromekanik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Otomotiv Gövde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Otomotiv </a:t>
                      </a:r>
                      <a:r>
                        <a:rPr lang="tr-TR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Mekanikerliği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Otomotiv Motor Yenileştirmeciliği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Ön Düzen Ayarcılığı ve Lastikçilik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MUHASEBE VE FİNANSMAN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129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Bilgisayarlı  Muhasebe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MÜZİK ALETLERİ YAPIMI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Mızraplı Batı Müziği Enstrümanları Yapımı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Mızraplı Halk Müziği Enstrümanları Yapımı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Mızraplı Sanat Müziği Enstrümanları Yapımı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Yaylı Enstrüman Yapımı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800" marR="7800" marT="78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PAZARLAMA VE PERAKENDE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Emlak Komisyonculuğu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Satış Elemanlığı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6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Sigortacılık</a:t>
                      </a:r>
                    </a:p>
                  </a:txBody>
                  <a:tcPr marL="7800" marR="7800" marT="7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343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19672" y="704088"/>
            <a:ext cx="6048672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MESLEK ALAN VE DALLARI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80320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1658574" y="1397001"/>
          <a:ext cx="5826852" cy="4391453"/>
        </p:xfrm>
        <a:graphic>
          <a:graphicData uri="http://schemas.openxmlformats.org/drawingml/2006/table">
            <a:tbl>
              <a:tblPr/>
              <a:tblGrid>
                <a:gridCol w="879381"/>
                <a:gridCol w="940555"/>
                <a:gridCol w="4006916"/>
              </a:tblGrid>
              <a:tr h="1989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Alan Sıra No</a:t>
                      </a:r>
                    </a:p>
                  </a:txBody>
                  <a:tcPr marL="7653" marR="7653" marT="76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Dal Sıra No</a:t>
                      </a:r>
                    </a:p>
                  </a:txBody>
                  <a:tcPr marL="7653" marR="7653" marT="7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Alan ve Dal</a:t>
                      </a:r>
                    </a:p>
                  </a:txBody>
                  <a:tcPr marL="7653" marR="7653" marT="76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653" marR="7653" marT="76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PLASTİK TEKNOLOJİSİ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137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653" marR="7653" marT="76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SERAMİK VE CAM TEKNOLOJİSİ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Alçı Model Kalıp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Çinicilik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Dekoratif Cam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Endüstriyel Cam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Serbest Seramik Şekillendirme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Sır Üstü </a:t>
                      </a:r>
                      <a:r>
                        <a:rPr lang="tr-TR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Dekorlama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145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Tornada 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Form Şekillendirme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7653" marR="7653" marT="76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TARIM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Bağcılık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Mantar Yetiştiriciliği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Meyve Yetiştiriciliği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Sebze Yetiştiriciliği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Bahçıvanlık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endüstri Bitkileri Yetiştiriciliği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Tarla Bitkileri Yetiştiriciliği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Tıbbi Aromatik Bitkiler Yetiştiriciliği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154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Süs Bitkileri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Seracılık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72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Çay Yetiştiriciliği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7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Orman Yetiştiriciliği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478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MESLEK ALAN VE DALLARI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2376264" cy="365125"/>
          </a:xfrm>
        </p:spPr>
        <p:txBody>
          <a:bodyPr/>
          <a:lstStyle/>
          <a:p>
            <a:r>
              <a:rPr lang="tr-TR" dirty="0" smtClean="0"/>
              <a:t>Ramazan KARA Merkez Müdürü</a:t>
            </a:r>
            <a:endParaRPr lang="tr-TR" dirty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/>
        </p:nvGraphicFramePr>
        <p:xfrm>
          <a:off x="1619670" y="1397002"/>
          <a:ext cx="5904657" cy="5069679"/>
        </p:xfrm>
        <a:graphic>
          <a:graphicData uri="http://schemas.openxmlformats.org/drawingml/2006/table">
            <a:tbl>
              <a:tblPr/>
              <a:tblGrid>
                <a:gridCol w="891123"/>
                <a:gridCol w="953114"/>
                <a:gridCol w="4060420"/>
              </a:tblGrid>
              <a:tr h="17293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Alan Sıra No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Dal Sıra No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Alan ve Dal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TEKSTİL TEKNOLOJİSİ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158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Dokuma Operatörlüğü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159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Dokusuz Yüzeyler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Endüstriyel Çorap Örme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Endüstriyel Düz Örme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162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Endüstriyel Yuvarlak Örme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İplik Üretim Teknolojisi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Tekstil Baskı ve Desenciliği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Tekstil Bitim İşlemleri (Apre)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Tekstil Boyacılığı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028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651" marR="6651" marT="66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TESİSAT TEKNOLOJİSİ VE İKLİMLENDİRME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Gaz Tesisat Sistemleri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Gaz Yakıcı C&gt;ihazlar ve Servis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Isıtma ve Sıhhi Tesisat Sistemleri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Kazan Yakma ve Bakımı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 Arıtma Sistemleri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Güneş Enerjisi Tesisat Sistemleri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173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İklimlendirme Sistemleri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Soğutma Sistemleri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0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ULAŞTIRMA HİZMETLERİ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Lojistik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02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6651" marR="6651" marT="66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YİYECEK İÇECEK HİZMETLERİ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Aşçılık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Fırıncılık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Kantin İşletmeciliği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Kasaplık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Pastacılık ve Tatlı Yapımı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67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Servis</a:t>
                      </a:r>
                    </a:p>
                  </a:txBody>
                  <a:tcPr marL="6651" marR="6651" marT="66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7055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 fontScale="90000"/>
          </a:bodyPr>
          <a:lstStyle/>
          <a:p>
            <a:r>
              <a:rPr lang="tr-TR" b="1" i="1" dirty="0" smtClean="0"/>
              <a:t/>
            </a:r>
            <a:br>
              <a:rPr lang="tr-TR" b="1" i="1" dirty="0" smtClean="0"/>
            </a:br>
            <a:r>
              <a:rPr lang="tr-TR" b="1" i="1" dirty="0"/>
              <a:t/>
            </a:r>
            <a:br>
              <a:rPr lang="tr-TR" b="1" i="1" dirty="0"/>
            </a:br>
            <a:r>
              <a:rPr lang="tr-TR" sz="2700" b="1" i="1" dirty="0" smtClean="0"/>
              <a:t>2021-2022 </a:t>
            </a:r>
            <a:r>
              <a:rPr lang="tr-TR" sz="2700" b="1" i="1" dirty="0"/>
              <a:t>ÖĞRETİM YILI İÇİN ÖĞRENCİ ALINACAK ALANLARIMIZ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104456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tr-TR" sz="2400" b="1" dirty="0"/>
              <a:t> </a:t>
            </a:r>
            <a:r>
              <a:rPr lang="tr-TR" sz="2400" b="1" dirty="0" smtClean="0"/>
              <a:t>     Sıra No		Alan Adı</a:t>
            </a:r>
            <a:endParaRPr lang="tr-TR" sz="2400" dirty="0"/>
          </a:p>
          <a:p>
            <a:pPr marL="0" indent="0" fontAlgn="ctr">
              <a:buNone/>
            </a:pPr>
            <a:r>
              <a:rPr lang="tr-TR" sz="2400" dirty="0"/>
              <a:t>	</a:t>
            </a: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1  	ELEKTRİK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ELEKTRONİK TEKNOLOJİSİ</a:t>
            </a:r>
          </a:p>
          <a:p>
            <a:pPr marL="0" indent="0" fontAlgn="b">
              <a:buNone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tr-TR" sz="2400" dirty="0" smtClean="0">
                <a:solidFill>
                  <a:srgbClr val="FF0000"/>
                </a:solidFill>
              </a:rPr>
              <a:t>2	MOTORLU </a:t>
            </a:r>
            <a:r>
              <a:rPr lang="tr-TR" sz="2400" dirty="0">
                <a:solidFill>
                  <a:srgbClr val="FF0000"/>
                </a:solidFill>
              </a:rPr>
              <a:t>ARAÇLAR TEKNOLOJİSİ</a:t>
            </a:r>
          </a:p>
          <a:p>
            <a:pPr marL="0" indent="0" fontAlgn="b">
              <a:buNone/>
            </a:pP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	3	METAL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TEKNOLOJİSİ</a:t>
            </a:r>
          </a:p>
          <a:p>
            <a:pPr marL="0" indent="0" fontAlgn="b">
              <a:buNone/>
            </a:pP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tr-TR" sz="2400" dirty="0" smtClean="0">
                <a:solidFill>
                  <a:srgbClr val="FF0000"/>
                </a:solidFill>
              </a:rPr>
              <a:t>4	AHŞAP </a:t>
            </a:r>
            <a:r>
              <a:rPr lang="tr-TR" sz="2400" dirty="0">
                <a:solidFill>
                  <a:srgbClr val="FF0000"/>
                </a:solidFill>
              </a:rPr>
              <a:t>TEKNOLOJİSİ</a:t>
            </a:r>
          </a:p>
          <a:p>
            <a:pPr marL="0" indent="0" fontAlgn="b">
              <a:buNone/>
            </a:pP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	5	YİYECEK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İÇECEK HİZMETLERİ</a:t>
            </a:r>
          </a:p>
          <a:p>
            <a:pPr marL="0" indent="0" fontAlgn="b">
              <a:buNone/>
            </a:pP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tr-TR" sz="2400" dirty="0" smtClean="0">
                <a:solidFill>
                  <a:srgbClr val="FF0000"/>
                </a:solidFill>
              </a:rPr>
              <a:t>6	GÜZELLİK </a:t>
            </a:r>
            <a:r>
              <a:rPr lang="tr-TR" sz="2400" dirty="0">
                <a:solidFill>
                  <a:srgbClr val="FF0000"/>
                </a:solidFill>
              </a:rPr>
              <a:t>VE SAÇ BAKIM HİZMETLERİ</a:t>
            </a:r>
          </a:p>
          <a:p>
            <a:pPr marL="0" indent="0" fontAlgn="b">
              <a:buNone/>
            </a:pP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	7	TESİSAT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TEKNOLOJİSİ ve </a:t>
            </a: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İKLİMLENDİRME</a:t>
            </a:r>
          </a:p>
          <a:p>
            <a:pPr marL="0" indent="0" fontAlgn="b">
              <a:buNone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tr-TR" sz="2400" dirty="0" smtClean="0">
                <a:solidFill>
                  <a:srgbClr val="FF0000"/>
                </a:solidFill>
              </a:rPr>
              <a:t>8 	DİĞER ALANLAR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07504" y="5589240"/>
            <a:ext cx="3352800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315231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6589199" cy="64465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HEDEF KİTLE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7704" y="1484784"/>
            <a:ext cx="6591985" cy="377762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Lise eğitimine devam etmek istemeyen,</a:t>
            </a:r>
          </a:p>
          <a:p>
            <a:r>
              <a:rPr lang="tr-TR" dirty="0" smtClean="0"/>
              <a:t>Çalışmak ve para kazanmak isteyen,</a:t>
            </a:r>
          </a:p>
          <a:p>
            <a:r>
              <a:rPr lang="tr-TR" dirty="0" smtClean="0"/>
              <a:t>Maddi durumu iyi olmayıp çalışmaya ihtiyacı olan,</a:t>
            </a:r>
          </a:p>
          <a:p>
            <a:r>
              <a:rPr lang="tr-TR" dirty="0" smtClean="0"/>
              <a:t>Sınıf ortamından rahatsız olan ve </a:t>
            </a:r>
            <a:r>
              <a:rPr lang="tr-TR" dirty="0"/>
              <a:t>o</a:t>
            </a:r>
            <a:r>
              <a:rPr lang="tr-TR" dirty="0" smtClean="0"/>
              <a:t>kulda daha az teorik eğitim almak isteyen,</a:t>
            </a:r>
          </a:p>
          <a:p>
            <a:r>
              <a:rPr lang="tr-TR" dirty="0" smtClean="0"/>
              <a:t>Mesleklere ilgi duyan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Öğrenciler  kurumumuzu daha çok tercih etmektedir.  </a:t>
            </a:r>
          </a:p>
          <a:p>
            <a:pPr marL="0" indent="0">
              <a:buNone/>
            </a:pPr>
            <a:r>
              <a:rPr lang="tr-TR" dirty="0" smtClean="0"/>
              <a:t>Ayrıca  ; </a:t>
            </a:r>
          </a:p>
          <a:p>
            <a:pPr>
              <a:buFont typeface="Wingdings" pitchFamily="2" charset="2"/>
              <a:buChar char="Ø"/>
            </a:pPr>
            <a:r>
              <a:rPr lang="tr-TR" i="1" u="sng" dirty="0" smtClean="0">
                <a:solidFill>
                  <a:srgbClr val="FF0000"/>
                </a:solidFill>
              </a:rPr>
              <a:t>18 Yaşını bitirmiş olanlar.</a:t>
            </a:r>
          </a:p>
          <a:p>
            <a:pPr>
              <a:buFont typeface="Wingdings" pitchFamily="2" charset="2"/>
              <a:buChar char="Ø"/>
            </a:pPr>
            <a:r>
              <a:rPr lang="tr-TR" i="1" u="sng" dirty="0" smtClean="0">
                <a:solidFill>
                  <a:srgbClr val="FF0000"/>
                </a:solidFill>
              </a:rPr>
              <a:t>Evli olanlar da kurumumuza kayıt yaptırabilirler.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755576" y="6237312"/>
            <a:ext cx="2481064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3814130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2409056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2195736" y="3068960"/>
            <a:ext cx="5904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 smtClean="0">
                <a:solidFill>
                  <a:srgbClr val="0070C0"/>
                </a:solidFill>
              </a:rPr>
              <a:t>      Artık hiçbir öğrenci açıkta kalmayacak, 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       Mesleki    Eğitim Merkezlerine kayıt yaptırabilecek.</a:t>
            </a:r>
          </a:p>
          <a:p>
            <a:endParaRPr lang="tr-TR" dirty="0" smtClean="0">
              <a:solidFill>
                <a:srgbClr val="0070C0"/>
              </a:solidFill>
            </a:endParaRPr>
          </a:p>
          <a:p>
            <a:endParaRPr lang="tr-TR" dirty="0">
              <a:solidFill>
                <a:srgbClr val="0070C0"/>
              </a:solidFill>
            </a:endParaRPr>
          </a:p>
          <a:p>
            <a:endParaRPr lang="tr-TR" dirty="0">
              <a:solidFill>
                <a:srgbClr val="0070C0"/>
              </a:solidFill>
            </a:endParaRPr>
          </a:p>
          <a:p>
            <a:r>
              <a:rPr lang="tr-TR" dirty="0" smtClean="0">
                <a:solidFill>
                  <a:srgbClr val="0070C0"/>
                </a:solidFill>
              </a:rPr>
              <a:t>       </a:t>
            </a:r>
            <a:endParaRPr lang="tr-TR" dirty="0"/>
          </a:p>
        </p:txBody>
      </p:sp>
      <p:pic>
        <p:nvPicPr>
          <p:cNvPr id="1027" name="Picture 3" descr="C:\Program Files (x86)\Microsoft Office\MEDIA\CAGCAT10\j029323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1173155" cy="86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77927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869560" cy="720080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ÇIRAKLARIN ÜCRET VE SOSYAL HAKLARI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19672" y="1556791"/>
            <a:ext cx="6736001" cy="4579017"/>
          </a:xfrm>
        </p:spPr>
        <p:txBody>
          <a:bodyPr>
            <a:normAutofit fontScale="92500"/>
          </a:bodyPr>
          <a:lstStyle/>
          <a:p>
            <a:pPr algn="just"/>
            <a:r>
              <a:rPr lang="tr-TR" sz="2800" dirty="0" smtClean="0"/>
              <a:t>Tüm alan ve dallarda öğretim süresi 4 yıldır.</a:t>
            </a:r>
          </a:p>
          <a:p>
            <a:r>
              <a:rPr lang="tr-TR" sz="2800" dirty="0" smtClean="0"/>
              <a:t>Çırak öğrencilere işverenler Asgari ücretin en az %30 u tutarında aylık öderler. ( 650 ₺ )</a:t>
            </a:r>
          </a:p>
          <a:p>
            <a:r>
              <a:rPr lang="tr-TR" sz="2800" dirty="0" smtClean="0"/>
              <a:t>Ödemenin yapılıp yapılmadığı okul müdürlüğünce takip edilir.</a:t>
            </a:r>
          </a:p>
          <a:p>
            <a:r>
              <a:rPr lang="tr-TR" sz="2800" dirty="0" smtClean="0"/>
              <a:t>Öğrencilere, yasa gereği belirlenen ve Sözleşmede belirtilen tutarın altında aylık ödenmesi durumunda, öğrenci kurum müdürlüğü tarafından yeni bir işyerine yerleştirilir.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251520" y="6309320"/>
            <a:ext cx="2409056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2276872"/>
            <a:ext cx="134594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Program Files (x86)\Microsoft Office\MEDIA\CAGCAT10\j02919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566" y="1052736"/>
            <a:ext cx="971902" cy="1028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1171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323528" y="6309320"/>
            <a:ext cx="3352800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  <p:sp>
        <p:nvSpPr>
          <p:cNvPr id="3" name="Dikdörtgen 2"/>
          <p:cNvSpPr/>
          <p:nvPr/>
        </p:nvSpPr>
        <p:spPr>
          <a:xfrm>
            <a:off x="1691680" y="1870160"/>
            <a:ext cx="56886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altLang="tr-TR" sz="2800" b="1" dirty="0" smtClean="0">
                <a:latin typeface="Palatino Linotype" pitchFamily="18" charset="0"/>
                <a:ea typeface="Palatino Linotype" pitchFamily="18" charset="0"/>
                <a:cs typeface="Times New Roman" pitchFamily="18" charset="0"/>
              </a:rPr>
              <a:t>6764 Sayılı kanun ile Çıraklık Eğitim Sistemi yeniden yapılandırılmıştır.</a:t>
            </a:r>
          </a:p>
          <a:p>
            <a:pPr algn="ctr"/>
            <a:endParaRPr lang="tr-TR" sz="2800" b="1" dirty="0">
              <a:solidFill>
                <a:srgbClr val="C00000"/>
              </a:solidFill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tr-TR" sz="2800" b="1" dirty="0" smtClean="0">
                <a:solidFill>
                  <a:srgbClr val="C00000"/>
                </a:solidFill>
              </a:rPr>
              <a:t>MESLEKİ EĞİTİM MERKEZLERİ ZORUNLU EĞİTİME DAHİL EDİLEREK ORTAÖĞRETİM KURUMU OLMUŞTUR.</a:t>
            </a:r>
            <a:endParaRPr lang="tr-TR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91971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63688" y="1196752"/>
            <a:ext cx="6591985" cy="4392488"/>
          </a:xfrm>
        </p:spPr>
        <p:txBody>
          <a:bodyPr>
            <a:noAutofit/>
          </a:bodyPr>
          <a:lstStyle/>
          <a:p>
            <a:r>
              <a:rPr lang="tr-TR" sz="2200" b="1" dirty="0"/>
              <a:t>SGK primleri devlet tarafından karşılanır</a:t>
            </a:r>
            <a:r>
              <a:rPr lang="tr-TR" sz="2200" b="1" dirty="0" smtClean="0"/>
              <a:t>.</a:t>
            </a:r>
          </a:p>
          <a:p>
            <a:r>
              <a:rPr lang="tr-TR" sz="2200" b="1" dirty="0" smtClean="0"/>
              <a:t>Askerlik tecili dahil, </a:t>
            </a:r>
            <a:r>
              <a:rPr lang="tr-TR" sz="2200" b="1" dirty="0"/>
              <a:t>tüm öğrencilik haklarından faydalanırlar</a:t>
            </a:r>
            <a:r>
              <a:rPr lang="tr-TR" sz="2200" b="1" dirty="0" smtClean="0"/>
              <a:t>.</a:t>
            </a:r>
          </a:p>
          <a:p>
            <a:pPr algn="just"/>
            <a:r>
              <a:rPr lang="tr-TR" sz="2200" b="1" dirty="0" smtClean="0"/>
              <a:t>Okulumuza kayıt yaptıracak öğrenciler ayrıca açık liseye kayıt yaptırmak zorunda değillerdir.</a:t>
            </a:r>
          </a:p>
          <a:p>
            <a:pPr algn="just"/>
            <a:r>
              <a:rPr lang="tr-TR" sz="2200" b="1" dirty="0" smtClean="0"/>
              <a:t>Okulumuza kayıtlı öğrenciler; öğrenimleri süresince bir defa sınıf tekrarı yapabilir. ikincisinde kayıtları Açık Liseye aktarılır,(madde-59)</a:t>
            </a:r>
          </a:p>
          <a:p>
            <a:pPr algn="just"/>
            <a:r>
              <a:rPr lang="tr-TR" sz="2200" b="1" dirty="0" smtClean="0"/>
              <a:t>Devlete ait yurt olanaklarından yaralanırlar. (taşımalı sistemden yararlanamazlar)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7544" y="5949280"/>
            <a:ext cx="2557577" cy="360040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681" y="476672"/>
            <a:ext cx="1080120" cy="79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5681" y="2924942"/>
            <a:ext cx="1206662" cy="103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596" y="4581128"/>
            <a:ext cx="1178289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Program Files (x86)\Microsoft Office\MEDIA\CAGCAT10\j0293236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596" y="1556792"/>
            <a:ext cx="112920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Unvan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7221488" cy="720080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ÇIRAKLARIN ÜCRET VE SOSYAL HAKLARI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4077738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9712" y="1700808"/>
            <a:ext cx="6591985" cy="2703537"/>
          </a:xfrm>
        </p:spPr>
        <p:txBody>
          <a:bodyPr>
            <a:normAutofit/>
          </a:bodyPr>
          <a:lstStyle/>
          <a:p>
            <a:pPr algn="just"/>
            <a:r>
              <a:rPr lang="tr-TR" sz="2200" i="1" u="sng" dirty="0"/>
              <a:t>Mesleki eğitim merkezine kayıtlı öğrenciler aynı zamanda Açık Öğretim Lisesi, Mesleki Açık Öğretim Lisesi veya Açık Öğretim İmam Hatip Lisesine de kayıt yaptırabilirler. (madde-21</a:t>
            </a:r>
            <a:r>
              <a:rPr lang="tr-TR" sz="2200" i="1" u="sng" dirty="0" smtClean="0"/>
              <a:t>)</a:t>
            </a:r>
          </a:p>
          <a:p>
            <a:pPr algn="just"/>
            <a:endParaRPr lang="tr-TR" sz="2200" i="1" u="sng" dirty="0" smtClean="0"/>
          </a:p>
          <a:p>
            <a:pPr marL="0" indent="0" algn="just">
              <a:buNone/>
            </a:pPr>
            <a:endParaRPr lang="tr-TR" sz="2400" i="1" u="sng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611560" y="6309320"/>
            <a:ext cx="2409056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dirty="0"/>
          </a:p>
        </p:txBody>
      </p:sp>
      <p:pic>
        <p:nvPicPr>
          <p:cNvPr id="2052" name="Picture 4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63210"/>
            <a:ext cx="873918" cy="84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Program Files (x86)\Microsoft Office\MEDIA\CAGCAT10\j029774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429000"/>
            <a:ext cx="1141854" cy="108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7577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24830" y="548680"/>
            <a:ext cx="6591985" cy="5184576"/>
          </a:xfrm>
        </p:spPr>
        <p:txBody>
          <a:bodyPr>
            <a:normAutofit/>
          </a:bodyPr>
          <a:lstStyle/>
          <a:p>
            <a:pPr algn="just"/>
            <a:r>
              <a:rPr lang="tr-TR" sz="2000" dirty="0"/>
              <a:t>Mesleki eğitim merkezi öğrencilerinden bir ortaöğretim kurumu diploması sahibi olmayanlar, </a:t>
            </a:r>
            <a:r>
              <a:rPr lang="tr-TR" sz="2000" b="1" dirty="0"/>
              <a:t>diploma alabilmek </a:t>
            </a:r>
            <a:r>
              <a:rPr lang="tr-TR" sz="2000" b="1" dirty="0" smtClean="0"/>
              <a:t>için, </a:t>
            </a:r>
            <a:r>
              <a:rPr lang="tr-TR" sz="2000" dirty="0"/>
              <a:t>ustalık belgesini almaya hak kazanmış olmanın yanında </a:t>
            </a:r>
            <a:r>
              <a:rPr lang="tr-TR" sz="2000" dirty="0">
                <a:solidFill>
                  <a:srgbClr val="FF0000"/>
                </a:solidFill>
              </a:rPr>
              <a:t>Bakanlıkça belirlenecek fark derslerini açık ortaöğretim kurumları yoluyla başarmak zorundadır. </a:t>
            </a:r>
            <a:r>
              <a:rPr lang="tr-TR" sz="2000" dirty="0" smtClean="0">
                <a:solidFill>
                  <a:srgbClr val="FF0000"/>
                </a:solidFill>
              </a:rPr>
              <a:t>(Son değişiklik ile, Bakanlıkça belirlenen fark dersleri okulda yüz yüze eğitim alarak tamamlayanlar diploma alabilir. Fark dersler sunum sonundaki Haftalık Ders Çizelgesinde gösterilmiştir.)</a:t>
            </a:r>
          </a:p>
          <a:p>
            <a:pPr algn="just"/>
            <a:endParaRPr lang="tr-TR" sz="2000" dirty="0" smtClean="0">
              <a:solidFill>
                <a:srgbClr val="FF0000"/>
              </a:solidFill>
            </a:endParaRPr>
          </a:p>
          <a:p>
            <a:pPr algn="just"/>
            <a:r>
              <a:rPr lang="tr-TR" sz="2000" dirty="0" smtClean="0"/>
              <a:t>Ustalık </a:t>
            </a:r>
            <a:r>
              <a:rPr lang="tr-TR" sz="2000" dirty="0"/>
              <a:t>belgesine sahip olanların mesleki ve teknik ortaöğretim </a:t>
            </a:r>
            <a:r>
              <a:rPr lang="tr-TR" sz="2000" dirty="0" smtClean="0"/>
              <a:t>diploması, </a:t>
            </a:r>
            <a:r>
              <a:rPr lang="tr-TR" sz="2000" dirty="0"/>
              <a:t>Mesleki Açık Öğretim Lisesi tarafından düzenlenir</a:t>
            </a:r>
            <a:r>
              <a:rPr lang="tr-TR" sz="2000" dirty="0" smtClean="0"/>
              <a:t>. (madde-69)</a:t>
            </a:r>
          </a:p>
          <a:p>
            <a:pPr algn="just"/>
            <a:r>
              <a:rPr lang="tr-TR" sz="2000" dirty="0" smtClean="0"/>
              <a:t>İstemeleri halinde lise diploması ile üniversite sınavlarına girebilir.</a:t>
            </a:r>
            <a:endParaRPr lang="tr-TR" sz="2000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971600" y="6309320"/>
            <a:ext cx="2481064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dirty="0"/>
          </a:p>
        </p:txBody>
      </p:sp>
      <p:pic>
        <p:nvPicPr>
          <p:cNvPr id="3075" name="Picture 3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83378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367807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16824" cy="644650"/>
          </a:xfrm>
        </p:spPr>
        <p:txBody>
          <a:bodyPr>
            <a:noAutofit/>
          </a:bodyPr>
          <a:lstStyle/>
          <a:p>
            <a:r>
              <a:rPr lang="tr-TR" sz="4000" dirty="0" smtClean="0"/>
              <a:t>Merkezimizin Öğrenciye Katkıları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7624" y="1124744"/>
            <a:ext cx="7416824" cy="4752528"/>
          </a:xfrm>
        </p:spPr>
        <p:txBody>
          <a:bodyPr>
            <a:normAutofit/>
          </a:bodyPr>
          <a:lstStyle/>
          <a:p>
            <a:pPr algn="just"/>
            <a:r>
              <a:rPr lang="tr-TR" sz="2000" dirty="0" smtClean="0">
                <a:solidFill>
                  <a:schemeClr val="accent1"/>
                </a:solidFill>
              </a:rPr>
              <a:t>Öğrencinin işyerindeki problemleri koordinatör öğretmenlerce tespit edilerek, çözüm odaklı girişimler gerçekleştirilir.</a:t>
            </a:r>
          </a:p>
          <a:p>
            <a:pPr algn="just"/>
            <a:r>
              <a:rPr lang="tr-TR" sz="2000" dirty="0" smtClean="0"/>
              <a:t>Öğrencilerin psikolojik, sosyal ve ailevi sorunları sınıf öğretmeni ve kurum rehber öğretmeni tarafından tespit edilerek gerekli tedbirler alınır.</a:t>
            </a:r>
          </a:p>
          <a:p>
            <a:pPr algn="just"/>
            <a:r>
              <a:rPr lang="tr-TR" sz="2000" dirty="0" smtClean="0">
                <a:solidFill>
                  <a:srgbClr val="0070C0"/>
                </a:solidFill>
              </a:rPr>
              <a:t>Öğrencinin herhangi bir nedenle işyeri değiştirmesi gerektiğinde uygun işyeri bulunur.</a:t>
            </a:r>
          </a:p>
          <a:p>
            <a:pPr algn="just"/>
            <a:r>
              <a:rPr lang="tr-TR" sz="2000" dirty="0" smtClean="0"/>
              <a:t>Öğrencilere sosyal etkinlikler düzenlenir.</a:t>
            </a:r>
          </a:p>
          <a:p>
            <a:pPr algn="just"/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</a:rPr>
              <a:t>AB projeleri ile yurtdışı eğitim programlarına katılabilme imkanı.</a:t>
            </a:r>
          </a:p>
          <a:p>
            <a:pPr algn="just"/>
            <a:r>
              <a:rPr lang="tr-TR" sz="2000" dirty="0" smtClean="0"/>
              <a:t>MEB tarafından açılan yarışmalar hakkında bilgilendirilerek katılımları sağlanır.</a:t>
            </a:r>
          </a:p>
          <a:p>
            <a:pPr algn="just"/>
            <a:r>
              <a:rPr lang="tr-TR" sz="2000" dirty="0" smtClean="0">
                <a:solidFill>
                  <a:srgbClr val="0070C0"/>
                </a:solidFill>
              </a:rPr>
              <a:t>İş güvenliği konusunda gerek öğrenciler, gerekse işyerleri sürekli kontrol altında tutulur.</a:t>
            </a:r>
          </a:p>
          <a:p>
            <a:pPr algn="just"/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611560" y="6021288"/>
            <a:ext cx="2481064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  <p:pic>
        <p:nvPicPr>
          <p:cNvPr id="2050" name="Picture 2" descr="C:\Program Files (x86)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49280"/>
            <a:ext cx="614363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7951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87624" y="175861"/>
            <a:ext cx="7560840" cy="1020891"/>
          </a:xfrm>
        </p:spPr>
        <p:txBody>
          <a:bodyPr>
            <a:noAutofit/>
          </a:bodyPr>
          <a:lstStyle/>
          <a:p>
            <a:pPr algn="ctr"/>
            <a:r>
              <a:rPr lang="tr-TR" sz="3000" b="1" dirty="0" smtClean="0"/>
              <a:t>MESLEK LİSELERİ İLE MESLEKİ EĞİTİM MERKEZLERİNİN </a:t>
            </a:r>
            <a:r>
              <a:rPr lang="tr-TR" sz="3000" b="1" dirty="0" smtClean="0">
                <a:solidFill>
                  <a:srgbClr val="00B0F0"/>
                </a:solidFill>
              </a:rPr>
              <a:t>ORTAK</a:t>
            </a:r>
            <a:r>
              <a:rPr lang="tr-TR" sz="3000" b="1" dirty="0" smtClean="0"/>
              <a:t> VE </a:t>
            </a:r>
            <a:r>
              <a:rPr lang="tr-TR" sz="3000" b="1" dirty="0" smtClean="0">
                <a:solidFill>
                  <a:srgbClr val="FF0000"/>
                </a:solidFill>
              </a:rPr>
              <a:t>FARKLI</a:t>
            </a:r>
            <a:r>
              <a:rPr lang="tr-TR" sz="3000" b="1" dirty="0" smtClean="0"/>
              <a:t> NOKTALARI</a:t>
            </a:r>
            <a:endParaRPr lang="tr-TR" sz="3000" b="1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2520280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5035592"/>
              </p:ext>
            </p:extLst>
          </p:nvPr>
        </p:nvGraphicFramePr>
        <p:xfrm>
          <a:off x="251520" y="1124745"/>
          <a:ext cx="8712967" cy="5101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7"/>
                <a:gridCol w="3317955"/>
                <a:gridCol w="3522805"/>
              </a:tblGrid>
              <a:tr h="491395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Meslek</a:t>
                      </a:r>
                      <a:r>
                        <a:rPr lang="tr-TR" baseline="0" dirty="0" smtClean="0"/>
                        <a:t> Lisesi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Mesleki Eğitim Merkezi</a:t>
                      </a:r>
                      <a:endParaRPr lang="tr-TR" dirty="0"/>
                    </a:p>
                  </a:txBody>
                  <a:tcPr/>
                </a:tc>
              </a:tr>
              <a:tr h="314468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rgbClr val="0070C0"/>
                          </a:solidFill>
                        </a:rPr>
                        <a:t>Okul Süresi</a:t>
                      </a:r>
                      <a:endParaRPr lang="tr-TR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0070C0"/>
                          </a:solidFill>
                        </a:rPr>
                        <a:t>4 Yıl</a:t>
                      </a:r>
                      <a:endParaRPr lang="tr-T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0070C0"/>
                          </a:solidFill>
                        </a:rPr>
                        <a:t>4 Yıl</a:t>
                      </a:r>
                      <a:endParaRPr lang="tr-T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97867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rgbClr val="0070C0"/>
                          </a:solidFill>
                        </a:rPr>
                        <a:t>Ücret</a:t>
                      </a:r>
                      <a:endParaRPr lang="tr-TR" sz="14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0070C0"/>
                          </a:solidFill>
                        </a:rPr>
                        <a:t>Asgari Ücretin % 30 ‘u</a:t>
                      </a:r>
                      <a:endParaRPr lang="tr-T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rgbClr val="0070C0"/>
                          </a:solidFill>
                        </a:rPr>
                        <a:t>Asgari Ücretin % 30 ‘u</a:t>
                      </a:r>
                      <a:endParaRPr lang="tr-T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1936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rgbClr val="0070C0"/>
                          </a:solidFill>
                        </a:rPr>
                        <a:t>Kız Öğrenci</a:t>
                      </a:r>
                      <a:endParaRPr lang="tr-TR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0070C0"/>
                          </a:solidFill>
                        </a:rPr>
                        <a:t>Uygun alanlar mevcut</a:t>
                      </a:r>
                      <a:endParaRPr lang="tr-T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0070C0"/>
                          </a:solidFill>
                        </a:rPr>
                        <a:t>Uygun</a:t>
                      </a:r>
                      <a:r>
                        <a:rPr lang="tr-TR" sz="1400" baseline="0" dirty="0" smtClean="0">
                          <a:solidFill>
                            <a:srgbClr val="0070C0"/>
                          </a:solidFill>
                        </a:rPr>
                        <a:t> alanlar mevcut</a:t>
                      </a:r>
                      <a:endParaRPr lang="tr-T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14470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rgbClr val="0070C0"/>
                          </a:solidFill>
                        </a:rPr>
                        <a:t>KOSGEB</a:t>
                      </a:r>
                      <a:r>
                        <a:rPr lang="tr-TR" sz="1400" b="1" baseline="0" dirty="0" smtClean="0">
                          <a:solidFill>
                            <a:srgbClr val="0070C0"/>
                          </a:solidFill>
                        </a:rPr>
                        <a:t> kredisi</a:t>
                      </a:r>
                      <a:endParaRPr lang="tr-TR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0070C0"/>
                          </a:solidFill>
                        </a:rPr>
                        <a:t>Alabilir</a:t>
                      </a:r>
                      <a:endParaRPr lang="tr-T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0070C0"/>
                          </a:solidFill>
                        </a:rPr>
                        <a:t>Alabilir</a:t>
                      </a:r>
                      <a:endParaRPr lang="tr-T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99695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rgbClr val="0070C0"/>
                          </a:solidFill>
                        </a:rPr>
                        <a:t>SGK</a:t>
                      </a:r>
                      <a:endParaRPr lang="tr-TR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0070C0"/>
                          </a:solidFill>
                        </a:rPr>
                        <a:t>İşyeri Kazası + Meslek  Has.</a:t>
                      </a:r>
                      <a:endParaRPr lang="tr-T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rgbClr val="0070C0"/>
                          </a:solidFill>
                        </a:rPr>
                        <a:t>İşyeri Kazası + Meslek  Has.</a:t>
                      </a:r>
                      <a:endParaRPr lang="tr-T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97867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rgbClr val="0070C0"/>
                          </a:solidFill>
                        </a:rPr>
                        <a:t>İşyeri</a:t>
                      </a:r>
                      <a:endParaRPr lang="tr-TR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0070C0"/>
                          </a:solidFill>
                        </a:rPr>
                        <a:t>Açabilir</a:t>
                      </a:r>
                      <a:endParaRPr lang="tr-T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0070C0"/>
                          </a:solidFill>
                        </a:rPr>
                        <a:t>Açabilir</a:t>
                      </a:r>
                      <a:endParaRPr lang="tr-T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97867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rgbClr val="0070C0"/>
                          </a:solidFill>
                        </a:rPr>
                        <a:t>Devam Şartı</a:t>
                      </a:r>
                      <a:endParaRPr lang="tr-TR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0070C0"/>
                          </a:solidFill>
                        </a:rPr>
                        <a:t>Var</a:t>
                      </a:r>
                      <a:endParaRPr lang="tr-T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0070C0"/>
                          </a:solidFill>
                        </a:rPr>
                        <a:t>Var</a:t>
                      </a:r>
                      <a:endParaRPr lang="tr-TR" sz="1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714881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İşletme Süresi</a:t>
                      </a:r>
                      <a:endParaRPr lang="tr-T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FF0000"/>
                          </a:solidFill>
                        </a:rPr>
                        <a:t>12. Sınıfta Haftada</a:t>
                      </a:r>
                      <a:r>
                        <a:rPr lang="tr-TR" sz="1400" baseline="0" dirty="0" smtClean="0">
                          <a:solidFill>
                            <a:srgbClr val="FF0000"/>
                          </a:solidFill>
                        </a:rPr>
                        <a:t> 3 gün Yazları ve ara tatilde işletme yok. </a:t>
                      </a:r>
                    </a:p>
                    <a:p>
                      <a:r>
                        <a:rPr lang="tr-TR" sz="1400" baseline="0" dirty="0" smtClean="0">
                          <a:solidFill>
                            <a:srgbClr val="FF0000"/>
                          </a:solidFill>
                        </a:rPr>
                        <a:t>( Ortalama  108 Gün)</a:t>
                      </a:r>
                      <a:endParaRPr lang="tr-T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Kayıt yaptırdıktan itibaren </a:t>
                      </a:r>
                      <a:r>
                        <a:rPr lang="tr-TR" sz="1400" dirty="0" smtClean="0">
                          <a:solidFill>
                            <a:srgbClr val="FF0000"/>
                          </a:solidFill>
                        </a:rPr>
                        <a:t>haftada en az 4 gün. Yaz ve</a:t>
                      </a:r>
                      <a:r>
                        <a:rPr lang="tr-TR" sz="1400" baseline="0" dirty="0" smtClean="0">
                          <a:solidFill>
                            <a:srgbClr val="FF0000"/>
                          </a:solidFill>
                        </a:rPr>
                        <a:t> ara tatillerde işletme var.             ( Ortalama  832 Gün )</a:t>
                      </a:r>
                      <a:endParaRPr lang="tr-T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6374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Okul günü</a:t>
                      </a:r>
                      <a:endParaRPr lang="tr-T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FF0000"/>
                          </a:solidFill>
                        </a:rPr>
                        <a:t>9-10-11.</a:t>
                      </a:r>
                      <a:r>
                        <a:rPr lang="tr-TR" sz="1400" baseline="0" dirty="0" smtClean="0">
                          <a:solidFill>
                            <a:srgbClr val="FF0000"/>
                          </a:solidFill>
                        </a:rPr>
                        <a:t> sınıf tüm hafta. 12. sınıf haftada 2 gün.</a:t>
                      </a:r>
                      <a:endParaRPr lang="tr-T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FF0000"/>
                          </a:solidFill>
                        </a:rPr>
                        <a:t>Tüm sınıflarda haftada en fazla</a:t>
                      </a:r>
                      <a:r>
                        <a:rPr lang="tr-TR" sz="1400" baseline="0" dirty="0" smtClean="0">
                          <a:solidFill>
                            <a:srgbClr val="FF0000"/>
                          </a:solidFill>
                        </a:rPr>
                        <a:t> 2 gün.      (Şu anda haftada 1 gün)</a:t>
                      </a:r>
                      <a:endParaRPr lang="tr-T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7867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Evli Öğrenci</a:t>
                      </a:r>
                      <a:endParaRPr lang="tr-T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FF0000"/>
                          </a:solidFill>
                        </a:rPr>
                        <a:t>Devam edemez.</a:t>
                      </a:r>
                      <a:endParaRPr lang="tr-T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FF0000"/>
                          </a:solidFill>
                        </a:rPr>
                        <a:t>Devam edebilir.</a:t>
                      </a:r>
                      <a:endParaRPr lang="tr-T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4476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Okulda</a:t>
                      </a:r>
                      <a:r>
                        <a:rPr lang="tr-TR" sz="1400" b="1" baseline="0" dirty="0" smtClean="0">
                          <a:solidFill>
                            <a:srgbClr val="FF0000"/>
                          </a:solidFill>
                        </a:rPr>
                        <a:t> staj</a:t>
                      </a:r>
                      <a:endParaRPr lang="tr-T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FF0000"/>
                          </a:solidFill>
                        </a:rPr>
                        <a:t>Yapılabilir.</a:t>
                      </a:r>
                      <a:endParaRPr lang="tr-T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FF0000"/>
                          </a:solidFill>
                        </a:rPr>
                        <a:t>Yapılamaz.</a:t>
                      </a:r>
                      <a:endParaRPr lang="tr-T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1395">
                <a:tc>
                  <a:txBody>
                    <a:bodyPr/>
                    <a:lstStyle/>
                    <a:p>
                      <a:r>
                        <a:rPr lang="tr-TR" sz="1400" b="1" dirty="0" smtClean="0">
                          <a:solidFill>
                            <a:srgbClr val="FF0000"/>
                          </a:solidFill>
                        </a:rPr>
                        <a:t>Aynı anda A.L Kayıt</a:t>
                      </a:r>
                      <a:endParaRPr lang="tr-TR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FF0000"/>
                          </a:solidFill>
                        </a:rPr>
                        <a:t>Yaptıramaz</a:t>
                      </a:r>
                      <a:endParaRPr lang="tr-T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rgbClr val="FF0000"/>
                          </a:solidFill>
                        </a:rPr>
                        <a:t>Mesleki Açık Liselere</a:t>
                      </a:r>
                      <a:r>
                        <a:rPr lang="tr-TR" sz="1400" baseline="0" dirty="0" smtClean="0">
                          <a:solidFill>
                            <a:srgbClr val="FF0000"/>
                          </a:solidFill>
                        </a:rPr>
                        <a:t> kayıt yaptırabilir.</a:t>
                      </a:r>
                      <a:endParaRPr lang="tr-TR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1839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755576" y="5949280"/>
            <a:ext cx="2409056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xmlns="" val="4059845640"/>
              </p:ext>
            </p:extLst>
          </p:nvPr>
        </p:nvGraphicFramePr>
        <p:xfrm>
          <a:off x="827584" y="1052736"/>
          <a:ext cx="741682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ikdörtgen 7"/>
          <p:cNvSpPr/>
          <p:nvPr/>
        </p:nvSpPr>
        <p:spPr>
          <a:xfrm>
            <a:off x="1475656" y="620688"/>
            <a:ext cx="200333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Mesleki Eğitim Merkezi</a:t>
            </a:r>
            <a:endParaRPr lang="tr-TR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1747" y="1340768"/>
            <a:ext cx="842253" cy="11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43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77280"/>
          </a:xfrm>
        </p:spPr>
        <p:txBody>
          <a:bodyPr>
            <a:normAutofit/>
          </a:bodyPr>
          <a:lstStyle/>
          <a:p>
            <a:pPr algn="l"/>
            <a:r>
              <a:rPr lang="tr-TR" sz="1600" dirty="0" smtClean="0">
                <a:solidFill>
                  <a:srgbClr val="C00000"/>
                </a:solidFill>
              </a:rPr>
              <a:t>2019-2020 Öğretim Yılından itibaren merkezimize kayıt yaptıran öğrenciler, aşağıdaki fark dersleri almak koşulu ile, Kalfalık ve Ustalık </a:t>
            </a:r>
            <a:r>
              <a:rPr lang="tr-TR" sz="1600" dirty="0">
                <a:solidFill>
                  <a:srgbClr val="C00000"/>
                </a:solidFill>
              </a:rPr>
              <a:t>B</a:t>
            </a:r>
            <a:r>
              <a:rPr lang="tr-TR" sz="1600" dirty="0" smtClean="0">
                <a:solidFill>
                  <a:srgbClr val="C00000"/>
                </a:solidFill>
              </a:rPr>
              <a:t>elgesinin yanı sıra Meslek Lisesi Diploması da alabileceklerdir.</a:t>
            </a:r>
            <a:endParaRPr lang="tr-TR" sz="1600" dirty="0">
              <a:solidFill>
                <a:srgbClr val="C0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3400" y="2420888"/>
            <a:ext cx="7854696" cy="28803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tr-TR" sz="2800" b="1" dirty="0"/>
              <a:t>MESLEKİ EĞİTİM MERKEZLERİ HAFTALIK DERS DAĞILIMI</a:t>
            </a:r>
            <a:endParaRPr lang="tr-TR" sz="2800" b="1" dirty="0">
              <a:solidFill>
                <a:srgbClr val="000000"/>
              </a:solidFill>
              <a:latin typeface="Calibri"/>
            </a:endParaRP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39552" y="6381328"/>
            <a:ext cx="3352800" cy="365125"/>
          </a:xfrm>
        </p:spPr>
        <p:txBody>
          <a:bodyPr/>
          <a:lstStyle/>
          <a:p>
            <a:r>
              <a:rPr lang="tr-TR" dirty="0" smtClean="0"/>
              <a:t>Ramazan KARA Merkez Müdürü</a:t>
            </a:r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0509893"/>
              </p:ext>
            </p:extLst>
          </p:nvPr>
        </p:nvGraphicFramePr>
        <p:xfrm>
          <a:off x="755576" y="2852936"/>
          <a:ext cx="7632847" cy="3538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749"/>
                <a:gridCol w="1415337"/>
                <a:gridCol w="1679993"/>
                <a:gridCol w="1027942"/>
                <a:gridCol w="1027942"/>
                <a:gridCol w="1027942"/>
                <a:gridCol w="1027942"/>
              </a:tblGrid>
              <a:tr h="72008">
                <a:tc gridSpan="7">
                  <a:txBody>
                    <a:bodyPr/>
                    <a:lstStyle/>
                    <a:p>
                      <a:pPr algn="ctr" fontAlgn="ctr"/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044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Sıra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TÜM ALANLAR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DERSLER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9.SINIF</a:t>
                      </a:r>
                      <a:br>
                        <a:rPr lang="tr-TR" sz="1200" b="1" u="none" strike="noStrike" dirty="0">
                          <a:effectLst/>
                        </a:rPr>
                      </a:br>
                      <a:r>
                        <a:rPr lang="tr-TR" sz="1200" b="1" u="none" strike="noStrike" dirty="0">
                          <a:effectLst/>
                        </a:rPr>
                        <a:t>(Saat)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10.SINIF</a:t>
                      </a:r>
                      <a:br>
                        <a:rPr lang="tr-TR" sz="1200" b="1" u="none" strike="noStrike" dirty="0">
                          <a:effectLst/>
                        </a:rPr>
                      </a:br>
                      <a:r>
                        <a:rPr lang="tr-TR" sz="1200" b="1" u="none" strike="noStrike" dirty="0">
                          <a:effectLst/>
                        </a:rPr>
                        <a:t>(Saat)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11.SINIF</a:t>
                      </a:r>
                      <a:br>
                        <a:rPr lang="tr-TR" sz="1200" b="1" u="none" strike="noStrike" dirty="0">
                          <a:effectLst/>
                        </a:rPr>
                      </a:br>
                      <a:r>
                        <a:rPr lang="tr-TR" sz="1200" b="1" u="none" strike="noStrike" dirty="0">
                          <a:effectLst/>
                        </a:rPr>
                        <a:t>(Saat)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12.SINIF</a:t>
                      </a:r>
                      <a:br>
                        <a:rPr lang="tr-TR" sz="1200" b="1" u="none" strike="noStrike" dirty="0">
                          <a:effectLst/>
                        </a:rPr>
                      </a:br>
                      <a:r>
                        <a:rPr lang="tr-TR" sz="1200" b="1" u="none" strike="noStrike" dirty="0">
                          <a:effectLst/>
                        </a:rPr>
                        <a:t>(Saat)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</a:tr>
              <a:tr h="1413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 rowSpan="7"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</a:rPr>
                        <a:t>Sadece Kalfalık ve Ustalık Belgesi İçin Alınacak Dersler 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Din Kültürü ve Ahlak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</a:tr>
              <a:tr h="1413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effectLst/>
                        </a:rPr>
                        <a:t>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</a:rPr>
                        <a:t>Matematik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</a:tr>
              <a:tr h="1413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</a:rPr>
                        <a:t>Türk Dili ve Edebiyatı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 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</a:tr>
              <a:tr h="1413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</a:rPr>
                        <a:t>Seçmeli Ders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</a:tr>
              <a:tr h="1413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Mesleki Gelişim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</a:tr>
              <a:tr h="1413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</a:rPr>
                        <a:t>Alan Ortak Dersler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4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</a:tr>
              <a:tr h="1413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effectLst/>
                        </a:rPr>
                        <a:t>Dal Dersleri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7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</a:tr>
              <a:tr h="1413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>
                          <a:effectLst/>
                        </a:rPr>
                        <a:t>10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10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effectLst/>
                        </a:rPr>
                        <a:t>10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</a:tr>
              <a:tr h="1413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Diploma </a:t>
                      </a:r>
                      <a:r>
                        <a:rPr lang="tr-TR" sz="12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için okulda yüz yüze  </a:t>
                      </a:r>
                      <a:r>
                        <a:rPr lang="tr-T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alınacak fark dersler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Tarih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+2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r-TR" sz="12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r-TR" sz="12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</a:tr>
              <a:tr h="1413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T.C.İnkılap</a:t>
                      </a:r>
                      <a:r>
                        <a:rPr lang="tr-T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Tarihi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+2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r-TR" sz="12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</a:tr>
              <a:tr h="1413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Matematik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+3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+3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</a:tr>
              <a:tr h="141375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Türk Dili ve Edebiyatı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r-TR" sz="12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r-TR" sz="12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+2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+3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</a:tr>
              <a:tr h="27180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Fark Toplamı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u="none" strike="noStrike">
                          <a:effectLst/>
                        </a:rPr>
                        <a:t> 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</a:tr>
              <a:tr h="408166"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200" b="1" u="none" strike="noStrike" dirty="0" smtClean="0">
                          <a:effectLst/>
                        </a:rPr>
                        <a:t>Ustalık </a:t>
                      </a:r>
                      <a:r>
                        <a:rPr lang="tr-TR" sz="1200" b="1" u="none" strike="noStrike" dirty="0" err="1">
                          <a:effectLst/>
                        </a:rPr>
                        <a:t>Belgesi+Diploma</a:t>
                      </a:r>
                      <a:r>
                        <a:rPr lang="tr-TR" sz="1200" b="1" u="none" strike="noStrike" dirty="0">
                          <a:effectLst/>
                        </a:rPr>
                        <a:t> için Toplam Ders </a:t>
                      </a:r>
                      <a:r>
                        <a:rPr lang="tr-TR" sz="1200" b="1" u="none" strike="noStrike" dirty="0" smtClean="0">
                          <a:effectLst/>
                        </a:rPr>
                        <a:t>Saati</a:t>
                      </a:r>
                      <a:r>
                        <a:rPr lang="tr-TR" sz="1200" u="none" strike="noStrike" dirty="0">
                          <a:effectLst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</a:rPr>
                        <a:t>12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</a:rPr>
                        <a:t>12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</a:rPr>
                        <a:t>15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 smtClean="0">
                          <a:effectLst/>
                        </a:rPr>
                        <a:t>16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05" marR="8205" marT="820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0405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6929486" cy="4806866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>
                <a:solidFill>
                  <a:srgbClr val="00B0F0"/>
                </a:solidFill>
              </a:rPr>
              <a:t>Teşekkürler.</a:t>
            </a:r>
            <a:br>
              <a:rPr lang="tr-TR" sz="4400" b="1" dirty="0" smtClean="0">
                <a:solidFill>
                  <a:srgbClr val="00B0F0"/>
                </a:solidFill>
              </a:rPr>
            </a:br>
            <a:r>
              <a:rPr lang="tr-TR" sz="4400" b="1" dirty="0" smtClean="0">
                <a:solidFill>
                  <a:srgbClr val="00B0F0"/>
                </a:solidFill>
              </a:rPr>
              <a:t/>
            </a:r>
            <a:br>
              <a:rPr lang="tr-TR" sz="4400" b="1" dirty="0" smtClean="0">
                <a:solidFill>
                  <a:srgbClr val="00B0F0"/>
                </a:solidFill>
              </a:rPr>
            </a:br>
            <a:r>
              <a:rPr lang="tr-TR" sz="3600" b="1" dirty="0" smtClean="0">
                <a:solidFill>
                  <a:srgbClr val="00B0F0"/>
                </a:solidFill>
              </a:rPr>
              <a:t/>
            </a:r>
            <a:br>
              <a:rPr lang="tr-TR" sz="3600" b="1" dirty="0" smtClean="0">
                <a:solidFill>
                  <a:srgbClr val="00B0F0"/>
                </a:solidFill>
              </a:rPr>
            </a:br>
            <a:r>
              <a:rPr lang="tr-TR" b="1" dirty="0">
                <a:solidFill>
                  <a:schemeClr val="tx1"/>
                </a:solidFill>
              </a:rPr>
              <a:t/>
            </a:r>
            <a:br>
              <a:rPr lang="tr-TR" b="1" dirty="0">
                <a:solidFill>
                  <a:schemeClr val="tx1"/>
                </a:solidFill>
              </a:rPr>
            </a:br>
            <a:endParaRPr lang="tr-TR" sz="3100" b="1" dirty="0">
              <a:solidFill>
                <a:srgbClr val="7030A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1547664" y="3573016"/>
            <a:ext cx="5112568" cy="2160240"/>
          </a:xfrm>
        </p:spPr>
        <p:txBody>
          <a:bodyPr/>
          <a:lstStyle/>
          <a:p>
            <a:pPr algn="ctr"/>
            <a:r>
              <a:rPr lang="tr-TR" sz="2800" dirty="0" smtClean="0"/>
              <a:t>  Ramazan KARA </a:t>
            </a:r>
          </a:p>
          <a:p>
            <a:pPr algn="ctr"/>
            <a:r>
              <a:rPr lang="tr-TR" sz="2800" dirty="0" smtClean="0"/>
              <a:t>  Banaz Atatürk Mesleki Eğitim Merkezi Müdürü</a:t>
            </a:r>
          </a:p>
          <a:p>
            <a:pPr algn="ctr"/>
            <a:r>
              <a:rPr lang="tr-TR" sz="2800" dirty="0" smtClean="0"/>
              <a:t>   0506 664 40 66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xmlns="" val="3947226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dir="u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791580" y="1883795"/>
            <a:ext cx="756084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smtClean="0"/>
              <a:t>      6764 </a:t>
            </a:r>
            <a:r>
              <a:rPr lang="tr-TR" sz="2000" b="1" dirty="0"/>
              <a:t>Sayılı </a:t>
            </a:r>
            <a:r>
              <a:rPr lang="tr-TR" sz="2000" b="1" dirty="0" smtClean="0"/>
              <a:t>Millî Eğitim Bakanlığının Teşkilat Ve Görevleri Hakkında Kanun Hükmünde Kararname İle Bazı Kanun Ve Kanun Hükmünde Kararnamelerde Değişiklik Yapılmasına Dair Kanun ile;</a:t>
            </a:r>
          </a:p>
          <a:p>
            <a:endParaRPr lang="tr-TR" sz="3600" dirty="0" smtClean="0"/>
          </a:p>
          <a:p>
            <a:pPr algn="ctr"/>
            <a:r>
              <a:rPr lang="tr-TR" sz="2800" b="1" dirty="0" smtClean="0"/>
              <a:t>Mesleki Eğitim Merkezleri ile ilgili görevler</a:t>
            </a:r>
          </a:p>
          <a:p>
            <a:pPr algn="ctr"/>
            <a:r>
              <a:rPr lang="tr-TR" sz="2800" b="1" dirty="0" smtClean="0">
                <a:solidFill>
                  <a:srgbClr val="C00000"/>
                </a:solidFill>
              </a:rPr>
              <a:t>Hayat Boyu Öğrenme Genel Müdürlüğünden</a:t>
            </a:r>
          </a:p>
          <a:p>
            <a:pPr algn="ctr"/>
            <a:r>
              <a:rPr lang="tr-TR" sz="2800" b="1" dirty="0" smtClean="0">
                <a:solidFill>
                  <a:srgbClr val="002060"/>
                </a:solidFill>
              </a:rPr>
              <a:t>Mesleki ve Teknik Eğitim Genel Müdürlüğüne</a:t>
            </a:r>
          </a:p>
          <a:p>
            <a:pPr algn="ctr"/>
            <a:r>
              <a:rPr lang="tr-TR" sz="2800" b="1" dirty="0" smtClean="0"/>
              <a:t>devredilmiştir.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791580" y="657563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002060"/>
                </a:solidFill>
              </a:rPr>
              <a:t>MESLEKİ EĞİTİM MERKEZLERİ</a:t>
            </a:r>
          </a:p>
          <a:p>
            <a:pPr algn="ctr"/>
            <a:r>
              <a:rPr lang="tr-TR" sz="3600" b="1" dirty="0" smtClean="0">
                <a:solidFill>
                  <a:srgbClr val="002060"/>
                </a:solidFill>
              </a:rPr>
              <a:t>(Çıraklık Eğitimi)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2880320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6240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1268760"/>
            <a:ext cx="8229600" cy="46805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sz="3000" b="1" dirty="0" smtClean="0">
                <a:solidFill>
                  <a:srgbClr val="002060"/>
                </a:solidFill>
              </a:rPr>
              <a:t>6764 sayılı kanun ile çıraklık eğitimi zorunlu eğitim kapsamına alınmıştır.</a:t>
            </a:r>
            <a:endParaRPr lang="tr-TR" sz="30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Milli Eğitim Temel Kanunu Madde: 26:</a:t>
            </a:r>
          </a:p>
          <a:p>
            <a:pPr marL="0" indent="0" algn="just">
              <a:buNone/>
            </a:pPr>
            <a:r>
              <a:rPr lang="tr-TR" sz="2400" b="1" dirty="0" smtClean="0">
                <a:solidFill>
                  <a:schemeClr val="tx1"/>
                </a:solidFill>
              </a:rPr>
              <a:t>Ortaöğretim</a:t>
            </a:r>
            <a:r>
              <a:rPr lang="tr-TR" sz="2400" b="1" dirty="0">
                <a:solidFill>
                  <a:schemeClr val="tx1"/>
                </a:solidFill>
              </a:rPr>
              <a:t>; ilköğretime dayalı dört yıllık zorunlu örgün veya </a:t>
            </a:r>
            <a:r>
              <a:rPr lang="tr-TR" sz="2400" b="1" dirty="0" smtClean="0">
                <a:solidFill>
                  <a:schemeClr val="tx1"/>
                </a:solidFill>
              </a:rPr>
              <a:t>yaygın öğrenim </a:t>
            </a:r>
            <a:r>
              <a:rPr lang="tr-TR" sz="2400" b="1" dirty="0">
                <a:solidFill>
                  <a:schemeClr val="tx1"/>
                </a:solidFill>
              </a:rPr>
              <a:t>veren genel, mesleki ve </a:t>
            </a:r>
            <a:r>
              <a:rPr lang="tr-TR" sz="2400" b="1" dirty="0" smtClean="0">
                <a:solidFill>
                  <a:schemeClr val="tx1"/>
                </a:solidFill>
              </a:rPr>
              <a:t>teknik öğretim </a:t>
            </a:r>
            <a:r>
              <a:rPr lang="tr-TR" sz="2400" b="1" dirty="0">
                <a:solidFill>
                  <a:schemeClr val="tx1"/>
                </a:solidFill>
              </a:rPr>
              <a:t>kurumları ile </a:t>
            </a:r>
            <a:r>
              <a:rPr lang="tr-TR" sz="2400" b="1" dirty="0">
                <a:solidFill>
                  <a:srgbClr val="FF0000"/>
                </a:solidFill>
              </a:rPr>
              <a:t>mesleki eğitim merkezlerinin</a:t>
            </a:r>
            <a:r>
              <a:rPr lang="tr-TR" sz="2400" b="1" dirty="0">
                <a:solidFill>
                  <a:schemeClr val="tx1"/>
                </a:solidFill>
              </a:rPr>
              <a:t> tümünü kapsar. </a:t>
            </a:r>
            <a:endParaRPr lang="tr-TR" sz="24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tr-TR" sz="2400" b="1" dirty="0">
                <a:solidFill>
                  <a:schemeClr val="tx1"/>
                </a:solidFill>
              </a:rPr>
              <a:t>	</a:t>
            </a:r>
            <a:r>
              <a:rPr lang="tr-TR" sz="2400" b="1" dirty="0" smtClean="0">
                <a:solidFill>
                  <a:schemeClr val="tx1"/>
                </a:solidFill>
              </a:rPr>
              <a:t>Bu </a:t>
            </a:r>
            <a:r>
              <a:rPr lang="tr-TR" sz="2400" b="1" dirty="0">
                <a:solidFill>
                  <a:schemeClr val="tx1"/>
                </a:solidFill>
              </a:rPr>
              <a:t>okul ve kurumları bitirenlere, bitirdikleri </a:t>
            </a:r>
            <a:r>
              <a:rPr lang="tr-TR" sz="2400" b="1" dirty="0" smtClean="0">
                <a:solidFill>
                  <a:schemeClr val="tx1"/>
                </a:solidFill>
              </a:rPr>
              <a:t>programın özelliğine </a:t>
            </a:r>
            <a:r>
              <a:rPr lang="tr-TR" sz="2400" b="1" dirty="0">
                <a:solidFill>
                  <a:schemeClr val="tx1"/>
                </a:solidFill>
              </a:rPr>
              <a:t>göre diploma verilir. </a:t>
            </a:r>
            <a:r>
              <a:rPr lang="tr-TR" sz="2400" b="1" i="1" u="sng" dirty="0">
                <a:solidFill>
                  <a:srgbClr val="FF0000"/>
                </a:solidFill>
              </a:rPr>
              <a:t>Ancak mesleki eğitim merkezi öğrencilerinin diploma alabilmeleri için Millî </a:t>
            </a:r>
            <a:r>
              <a:rPr lang="tr-TR" sz="2400" b="1" i="1" u="sng" dirty="0" smtClean="0">
                <a:solidFill>
                  <a:srgbClr val="FF0000"/>
                </a:solidFill>
              </a:rPr>
              <a:t>Eğitim Bakanlığınca </a:t>
            </a:r>
            <a:r>
              <a:rPr lang="tr-TR" sz="2400" b="1" i="1" u="sng" dirty="0">
                <a:solidFill>
                  <a:srgbClr val="FF0000"/>
                </a:solidFill>
              </a:rPr>
              <a:t>belirlenen fark derslerini tamamlaması </a:t>
            </a:r>
            <a:r>
              <a:rPr lang="tr-TR" sz="2400" b="1" i="1" u="sng" dirty="0" smtClean="0">
                <a:solidFill>
                  <a:srgbClr val="FF0000"/>
                </a:solidFill>
              </a:rPr>
              <a:t>zorunludur.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827584" y="6165304"/>
            <a:ext cx="2520280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35572600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899592" y="6381328"/>
            <a:ext cx="2376264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xmlns="" val="2132427246"/>
              </p:ext>
            </p:extLst>
          </p:nvPr>
        </p:nvGraphicFramePr>
        <p:xfrm>
          <a:off x="971600" y="908720"/>
          <a:ext cx="792088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3490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Yuvarlatılmış Dikdörtgen 40"/>
          <p:cNvSpPr/>
          <p:nvPr/>
        </p:nvSpPr>
        <p:spPr>
          <a:xfrm>
            <a:off x="4211960" y="2924944"/>
            <a:ext cx="1412998" cy="216024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42" name="Yuvarlatılmış Dikdörtgen 41"/>
          <p:cNvSpPr/>
          <p:nvPr/>
        </p:nvSpPr>
        <p:spPr>
          <a:xfrm>
            <a:off x="4204634" y="4241414"/>
            <a:ext cx="1303470" cy="26770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Yuvarlatılmış Dikdörtgen 18"/>
          <p:cNvSpPr/>
          <p:nvPr/>
        </p:nvSpPr>
        <p:spPr>
          <a:xfrm>
            <a:off x="3563888" y="1556792"/>
            <a:ext cx="2880319" cy="270807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6920408" y="6592267"/>
            <a:ext cx="5716488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116632"/>
            <a:ext cx="8136904" cy="482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6764 sayılı kanundan </a:t>
            </a: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sonra</a:t>
            </a:r>
            <a:r>
              <a:rPr lang="tr-T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ÇIRAKLIK EĞİTİMİ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627784" y="5877272"/>
            <a:ext cx="4284701" cy="615911"/>
          </a:xfrm>
          <a:prstGeom prst="rect">
            <a:avLst/>
          </a:prstGeom>
          <a:solidFill>
            <a:srgbClr val="CC6600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6600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2592348" y="4941168"/>
            <a:ext cx="4284701" cy="431800"/>
          </a:xfrm>
          <a:prstGeom prst="rect">
            <a:avLst/>
          </a:prstGeom>
          <a:solidFill>
            <a:schemeClr val="folHlink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2592349" y="4976341"/>
            <a:ext cx="4194214" cy="3968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ÇIRAK </a:t>
            </a:r>
            <a:endParaRPr lang="tr-TR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555776" y="3534593"/>
            <a:ext cx="4285544" cy="398463"/>
            <a:chOff x="294" y="2976"/>
            <a:chExt cx="5081" cy="251"/>
          </a:xfrm>
        </p:grpSpPr>
        <p:sp>
          <p:nvSpPr>
            <p:cNvPr id="14" name="Rectangle 30"/>
            <p:cNvSpPr>
              <a:spLocks noChangeArrowheads="1"/>
            </p:cNvSpPr>
            <p:nvPr/>
          </p:nvSpPr>
          <p:spPr bwMode="auto">
            <a:xfrm>
              <a:off x="295" y="2976"/>
              <a:ext cx="5080" cy="251"/>
            </a:xfrm>
            <a:prstGeom prst="rect">
              <a:avLst/>
            </a:prstGeom>
            <a:solidFill>
              <a:srgbClr val="33CC33"/>
            </a:soli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CC33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tr-T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294" y="2976"/>
              <a:ext cx="4899" cy="250"/>
            </a:xfrm>
            <a:prstGeom prst="rect">
              <a:avLst/>
            </a:prstGeom>
            <a:solidFill>
              <a:srgbClr val="33CC33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tr-TR" sz="2000" dirty="0" smtClean="0">
                  <a:solidFill>
                    <a:srgbClr val="CC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      KALFA</a:t>
              </a:r>
              <a:endParaRPr lang="tr-TR" sz="20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628627" y="2239219"/>
            <a:ext cx="4284700" cy="398462"/>
            <a:chOff x="295" y="3043"/>
            <a:chExt cx="5080" cy="251"/>
          </a:xfrm>
        </p:grpSpPr>
        <p:sp>
          <p:nvSpPr>
            <p:cNvPr id="17" name="Rectangle 36"/>
            <p:cNvSpPr>
              <a:spLocks noChangeArrowheads="1"/>
            </p:cNvSpPr>
            <p:nvPr/>
          </p:nvSpPr>
          <p:spPr bwMode="auto">
            <a:xfrm>
              <a:off x="295" y="3043"/>
              <a:ext cx="5080" cy="251"/>
            </a:xfrm>
            <a:prstGeom prst="rect">
              <a:avLst/>
            </a:prstGeom>
            <a:solidFill>
              <a:schemeClr val="accent1"/>
            </a:soli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tr-T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379" y="3044"/>
              <a:ext cx="4899" cy="250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tr-TR" sz="2000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USTA</a:t>
              </a:r>
              <a:endParaRPr lang="tr-TR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591508" y="836712"/>
            <a:ext cx="4349430" cy="398463"/>
            <a:chOff x="295" y="2976"/>
            <a:chExt cx="5080" cy="251"/>
          </a:xfrm>
        </p:grpSpPr>
        <p:sp>
          <p:nvSpPr>
            <p:cNvPr id="20" name="Rectangle 39"/>
            <p:cNvSpPr>
              <a:spLocks noChangeArrowheads="1"/>
            </p:cNvSpPr>
            <p:nvPr/>
          </p:nvSpPr>
          <p:spPr bwMode="auto">
            <a:xfrm>
              <a:off x="295" y="2976"/>
              <a:ext cx="5080" cy="251"/>
            </a:xfrm>
            <a:prstGeom prst="rect">
              <a:avLst/>
            </a:prstGeom>
            <a:solidFill>
              <a:srgbClr val="A50021"/>
            </a:soli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A5002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tr-T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Text Box 40"/>
            <p:cNvSpPr txBox="1">
              <a:spLocks noChangeArrowheads="1"/>
            </p:cNvSpPr>
            <p:nvPr/>
          </p:nvSpPr>
          <p:spPr bwMode="auto">
            <a:xfrm>
              <a:off x="385" y="2976"/>
              <a:ext cx="4899" cy="250"/>
            </a:xfrm>
            <a:prstGeom prst="rect">
              <a:avLst/>
            </a:prstGeom>
            <a:solidFill>
              <a:srgbClr val="A5002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tr-TR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USTA </a:t>
              </a:r>
              <a:r>
                <a:rPr lang="tr-TR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ÖĞRETİCİ</a:t>
              </a:r>
              <a:endParaRPr lang="tr-T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24" name="Text Box 44"/>
          <p:cNvSpPr txBox="1">
            <a:spLocks noChangeArrowheads="1"/>
          </p:cNvSpPr>
          <p:nvPr/>
        </p:nvSpPr>
        <p:spPr bwMode="auto">
          <a:xfrm>
            <a:off x="4136184" y="4201343"/>
            <a:ext cx="187597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Kalfalık Sınavı</a:t>
            </a:r>
            <a:endParaRPr lang="tr-TR" sz="14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5" name="Text Box 45"/>
          <p:cNvSpPr txBox="1">
            <a:spLocks noChangeArrowheads="1"/>
          </p:cNvSpPr>
          <p:nvPr/>
        </p:nvSpPr>
        <p:spPr bwMode="auto">
          <a:xfrm>
            <a:off x="4211961" y="2852936"/>
            <a:ext cx="2088231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Ustalık Sınavı</a:t>
            </a:r>
          </a:p>
        </p:txBody>
      </p:sp>
      <p:sp>
        <p:nvSpPr>
          <p:cNvPr id="26" name="Line 46"/>
          <p:cNvSpPr>
            <a:spLocks noChangeShapeType="1"/>
          </p:cNvSpPr>
          <p:nvPr/>
        </p:nvSpPr>
        <p:spPr bwMode="auto">
          <a:xfrm flipV="1">
            <a:off x="4932040" y="5373216"/>
            <a:ext cx="0" cy="417289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Line 47"/>
          <p:cNvSpPr>
            <a:spLocks noChangeShapeType="1"/>
          </p:cNvSpPr>
          <p:nvPr/>
        </p:nvSpPr>
        <p:spPr bwMode="auto">
          <a:xfrm flipV="1">
            <a:off x="4892373" y="4522261"/>
            <a:ext cx="0" cy="358775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52"/>
          <p:cNvSpPr>
            <a:spLocks noChangeArrowheads="1"/>
          </p:cNvSpPr>
          <p:nvPr/>
        </p:nvSpPr>
        <p:spPr bwMode="auto">
          <a:xfrm>
            <a:off x="971600" y="2772534"/>
            <a:ext cx="649288" cy="3536786"/>
          </a:xfrm>
          <a:prstGeom prst="rect">
            <a:avLst/>
          </a:prstGeom>
          <a:solidFill>
            <a:srgbClr val="FFCC99"/>
          </a:solidFill>
          <a:ln w="12700">
            <a:miter lim="800000"/>
            <a:headEnd type="none" w="sm" len="sm"/>
            <a:tailEnd type="none" w="sm" len="sm"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 Box 53"/>
          <p:cNvSpPr txBox="1">
            <a:spLocks noChangeArrowheads="1"/>
          </p:cNvSpPr>
          <p:nvPr/>
        </p:nvSpPr>
        <p:spPr bwMode="auto">
          <a:xfrm>
            <a:off x="1187624" y="3488006"/>
            <a:ext cx="291133" cy="28623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FARK </a:t>
            </a:r>
          </a:p>
          <a:p>
            <a:pPr>
              <a:spcBef>
                <a:spcPct val="50000"/>
              </a:spcBef>
              <a:defRPr/>
            </a:pPr>
            <a:endParaRPr lang="tr-TR" sz="12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tr-TR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     DERSLERİ</a:t>
            </a:r>
            <a:endParaRPr lang="tr-TR" sz="12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5624958" y="5013176"/>
            <a:ext cx="1134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3 yıl</a:t>
            </a:r>
            <a:endParaRPr lang="tr-TR" sz="1600" b="1" dirty="0"/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2591505" y="5877273"/>
            <a:ext cx="4285271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tr-TR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 AZ ORTAOKUL-İMAM HATİP ORTAOKULU- İLKÖĞRETİM MEZUNU</a:t>
            </a:r>
            <a:endParaRPr lang="tr-TR" sz="16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38" name="31 Metin kutusu"/>
          <p:cNvSpPr txBox="1"/>
          <p:nvPr/>
        </p:nvSpPr>
        <p:spPr>
          <a:xfrm>
            <a:off x="5148063" y="3501008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/>
              <a:t>        1 yıl</a:t>
            </a:r>
            <a:endParaRPr lang="tr-TR" sz="1600" b="1" dirty="0"/>
          </a:p>
        </p:txBody>
      </p:sp>
      <p:sp>
        <p:nvSpPr>
          <p:cNvPr id="33" name="Line 51"/>
          <p:cNvSpPr>
            <a:spLocks noChangeShapeType="1"/>
          </p:cNvSpPr>
          <p:nvPr/>
        </p:nvSpPr>
        <p:spPr bwMode="auto">
          <a:xfrm flipH="1" flipV="1">
            <a:off x="1455360" y="2431560"/>
            <a:ext cx="1188702" cy="794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965744" y="2063022"/>
            <a:ext cx="326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+</a:t>
            </a:r>
            <a:endParaRPr lang="tr-TR" dirty="0"/>
          </a:p>
        </p:txBody>
      </p:sp>
      <p:sp>
        <p:nvSpPr>
          <p:cNvPr id="36" name="Line 51"/>
          <p:cNvSpPr>
            <a:spLocks noChangeShapeType="1"/>
          </p:cNvSpPr>
          <p:nvPr/>
        </p:nvSpPr>
        <p:spPr bwMode="auto">
          <a:xfrm flipV="1">
            <a:off x="1333190" y="1883247"/>
            <a:ext cx="0" cy="702881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7" name="Group 38"/>
          <p:cNvGrpSpPr>
            <a:grpSpLocks/>
          </p:cNvGrpSpPr>
          <p:nvPr/>
        </p:nvGrpSpPr>
        <p:grpSpPr bwMode="auto">
          <a:xfrm>
            <a:off x="522023" y="1484784"/>
            <a:ext cx="1745721" cy="407989"/>
            <a:chOff x="-46" y="2976"/>
            <a:chExt cx="5080" cy="257"/>
          </a:xfrm>
        </p:grpSpPr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-46" y="2976"/>
              <a:ext cx="5080" cy="251"/>
            </a:xfrm>
            <a:prstGeom prst="rect">
              <a:avLst/>
            </a:prstGeom>
            <a:solidFill>
              <a:srgbClr val="A50021"/>
            </a:solidFill>
            <a:ln w="12700">
              <a:miter lim="800000"/>
              <a:headEnd type="none" w="sm" len="sm"/>
              <a:tailEnd type="none" w="sm" len="sm"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A50021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tr-T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135" y="2981"/>
              <a:ext cx="4899" cy="252"/>
            </a:xfrm>
            <a:prstGeom prst="rect">
              <a:avLst/>
            </a:prstGeom>
            <a:solidFill>
              <a:srgbClr val="A50021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tr-TR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DİPLOMA</a:t>
              </a:r>
              <a:endParaRPr lang="tr-T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13" name="Dikdörtgen 12"/>
          <p:cNvSpPr/>
          <p:nvPr/>
        </p:nvSpPr>
        <p:spPr>
          <a:xfrm>
            <a:off x="3589617" y="1567825"/>
            <a:ext cx="30706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1200" b="1" dirty="0">
                <a:solidFill>
                  <a:prstClr val="black"/>
                </a:solidFill>
              </a:rPr>
              <a:t>40 </a:t>
            </a:r>
            <a:r>
              <a:rPr lang="tr-TR" sz="1200" b="1" dirty="0" smtClean="0">
                <a:solidFill>
                  <a:prstClr val="black"/>
                </a:solidFill>
              </a:rPr>
              <a:t>Saatlik </a:t>
            </a:r>
            <a:r>
              <a:rPr lang="tr-TR" sz="1200" b="1" dirty="0">
                <a:solidFill>
                  <a:prstClr val="black"/>
                </a:solidFill>
              </a:rPr>
              <a:t>İ</a:t>
            </a:r>
            <a:r>
              <a:rPr lang="tr-TR" sz="1200" b="1" dirty="0" smtClean="0">
                <a:solidFill>
                  <a:prstClr val="black"/>
                </a:solidFill>
              </a:rPr>
              <a:t>ş Pedagojisi Kursu + Sınav</a:t>
            </a:r>
            <a:endParaRPr lang="tr-TR" sz="1200" b="1" dirty="0">
              <a:solidFill>
                <a:prstClr val="black"/>
              </a:solidFill>
            </a:endParaRPr>
          </a:p>
        </p:txBody>
      </p:sp>
      <p:sp>
        <p:nvSpPr>
          <p:cNvPr id="44" name="Line 47"/>
          <p:cNvSpPr>
            <a:spLocks noChangeShapeType="1"/>
          </p:cNvSpPr>
          <p:nvPr/>
        </p:nvSpPr>
        <p:spPr bwMode="auto">
          <a:xfrm flipV="1">
            <a:off x="4892373" y="3916268"/>
            <a:ext cx="0" cy="304820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 flipV="1">
            <a:off x="4892373" y="3140968"/>
            <a:ext cx="0" cy="304820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 flipV="1">
            <a:off x="4864814" y="2620124"/>
            <a:ext cx="0" cy="304820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V="1">
            <a:off x="4860032" y="1828033"/>
            <a:ext cx="0" cy="304820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Line 47"/>
          <p:cNvSpPr>
            <a:spLocks noChangeShapeType="1"/>
          </p:cNvSpPr>
          <p:nvPr/>
        </p:nvSpPr>
        <p:spPr bwMode="auto">
          <a:xfrm flipV="1">
            <a:off x="4860032" y="1251972"/>
            <a:ext cx="0" cy="304820"/>
          </a:xfrm>
          <a:prstGeom prst="line">
            <a:avLst/>
          </a:prstGeom>
          <a:noFill/>
          <a:ln w="44450">
            <a:solidFill>
              <a:srgbClr val="00008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tr-T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6546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62708" y="624110"/>
            <a:ext cx="6595506" cy="1233254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002060"/>
                </a:solidFill>
              </a:rPr>
              <a:t>31. MEK KARARLARINA GÖRE KAPSAMDA OLAN ALAN VE DALLAR</a:t>
            </a:r>
            <a:endParaRPr lang="tr-TR" sz="3200" b="1" dirty="0">
              <a:solidFill>
                <a:srgbClr val="00206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2132857"/>
            <a:ext cx="7787208" cy="28083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chemeClr val="tx1"/>
                </a:solidFill>
              </a:rPr>
              <a:t>	</a:t>
            </a:r>
            <a:endParaRPr lang="tr-TR" sz="2800" b="1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tr-TR" sz="2800" b="1" dirty="0" smtClean="0">
                <a:solidFill>
                  <a:schemeClr val="tx1"/>
                </a:solidFill>
              </a:rPr>
              <a:t>	     </a:t>
            </a:r>
            <a:r>
              <a:rPr lang="tr-TR" sz="4000" b="1" dirty="0" smtClean="0">
                <a:solidFill>
                  <a:schemeClr val="tx1"/>
                </a:solidFill>
              </a:rPr>
              <a:t>Mesleki Eğitim Merkezlerinde;   06 Ekim 2020 tarihinde yapılan 31. Mesleki Eğitim Kurulunda alınan kararlar gereği, </a:t>
            </a:r>
            <a:r>
              <a:rPr lang="tr-TR" sz="4000" b="1" dirty="0" smtClean="0"/>
              <a:t>33 </a:t>
            </a:r>
            <a:r>
              <a:rPr lang="tr-TR" sz="4000" b="1" dirty="0" smtClean="0">
                <a:hlinkClick r:id="rId2" action="ppaction://hlinkfile"/>
              </a:rPr>
              <a:t>meslek alanında </a:t>
            </a:r>
            <a:r>
              <a:rPr lang="tr-TR" sz="4000" b="1" dirty="0" smtClean="0">
                <a:solidFill>
                  <a:srgbClr val="C00000"/>
                </a:solidFill>
                <a:hlinkClick r:id="rId2" action="ppaction://hlinkfile"/>
              </a:rPr>
              <a:t>181</a:t>
            </a:r>
            <a:r>
              <a:rPr lang="tr-TR" sz="4000" b="1" dirty="0" smtClean="0">
                <a:hlinkClick r:id="rId2" action="ppaction://hlinkfile"/>
              </a:rPr>
              <a:t> dalda</a:t>
            </a:r>
            <a:r>
              <a:rPr lang="tr-TR" sz="4000" b="1" dirty="0" smtClean="0"/>
              <a:t>  </a:t>
            </a:r>
            <a:r>
              <a:rPr lang="tr-TR" sz="4000" b="1" dirty="0" smtClean="0">
                <a:solidFill>
                  <a:schemeClr val="tx1"/>
                </a:solidFill>
              </a:rPr>
              <a:t>eğitim verilmektedir.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683568" y="5661248"/>
            <a:ext cx="2409056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575887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03647" y="624110"/>
            <a:ext cx="7130753" cy="64465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MESLEK ALAN VE DALLARI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67544" y="6237312"/>
            <a:ext cx="2409056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  <p:graphicFrame>
        <p:nvGraphicFramePr>
          <p:cNvPr id="18" name="17 Tablo"/>
          <p:cNvGraphicFramePr>
            <a:graphicFrameLocks noGrp="1"/>
          </p:cNvGraphicFramePr>
          <p:nvPr/>
        </p:nvGraphicFramePr>
        <p:xfrm>
          <a:off x="1691680" y="1397006"/>
          <a:ext cx="6624736" cy="4768291"/>
        </p:xfrm>
        <a:graphic>
          <a:graphicData uri="http://schemas.openxmlformats.org/drawingml/2006/table">
            <a:tbl>
              <a:tblPr/>
              <a:tblGrid>
                <a:gridCol w="1512168"/>
                <a:gridCol w="1217328"/>
                <a:gridCol w="3895240"/>
              </a:tblGrid>
              <a:tr h="2346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Alan Sıra No</a:t>
                      </a:r>
                    </a:p>
                  </a:txBody>
                  <a:tcPr marL="5404" marR="5404" marT="5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Dal Sıra No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Alan ve Dal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04" marR="5404" marT="5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AYAKKABI VE SARACİYE TEKNOLOJİSİ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Ayakkabı Modelistliği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Ayakkabı Üretimi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Saraciye Modelistliği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Saraciye Üretimi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404" marR="5404" marT="5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BİLİŞİM TEKNOLOJİLERİ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Bilgisayar Teknik Servisi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04" marR="5404" marT="5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BÜRO YÖNETİMİ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Yönetici Sekreterliği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404" marR="5404" marT="5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 SANATLARI TEKNOLOJİSİ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Dekoratif El Sanatları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Dekoratif Ev Tekstili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 Dokuma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 ve Makine Nakışı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Halı Desinatörlüğü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Sanayi </a:t>
                      </a:r>
                      <a:r>
                        <a:rPr lang="tr-TR" sz="7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Nakışı</a:t>
                      </a:r>
                      <a:endParaRPr lang="tr-TR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404" marR="5404" marT="5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ELEKTRİK ELEKTRONİK TEKNOLOJİSİ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Asansör Sistemleri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Bobinaj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Büro Makineleri Teknik Servisi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Elektrik Tesisatları ve Pano Montörlüğü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Elektrikli ev Aletleri Teknik Servisi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Endüstriyel Bakım Onarım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Görüntü ve Ses Sistemleri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Güvenlik Sistemleri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Haberleşme Sistemleri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Yüksek Gerilim Sistemleri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404" marR="5404" marT="5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ENDÜSTRİYEL OTOMASYON TEKNOLOJİLERİ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Endüstriyel Kontrol</a:t>
                      </a:r>
                    </a:p>
                  </a:txBody>
                  <a:tcPr marL="5404" marR="5404" marT="5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404" marR="5404" marT="5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GEMİ YAPIMI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Gemi Donatımı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Gemi İnşa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15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Kompozit Tekne İmalatı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Yat İnşa</a:t>
                      </a:r>
                    </a:p>
                  </a:txBody>
                  <a:tcPr marL="5404" marR="5404" marT="5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2833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91680" y="692696"/>
            <a:ext cx="5832648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400" dirty="0"/>
              <a:t>MESLEK ALAN VE DALLARI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611560" y="6165304"/>
            <a:ext cx="2409056" cy="365125"/>
          </a:xfrm>
        </p:spPr>
        <p:txBody>
          <a:bodyPr/>
          <a:lstStyle/>
          <a:p>
            <a:r>
              <a:rPr lang="tr-TR" b="1" dirty="0" smtClean="0"/>
              <a:t>Ramazan KARA Merkez Müdürü</a:t>
            </a:r>
            <a:endParaRPr lang="tr-TR" b="1" dirty="0"/>
          </a:p>
        </p:txBody>
      </p:sp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1922977" y="1397000"/>
          <a:ext cx="5385326" cy="4840304"/>
        </p:xfrm>
        <a:graphic>
          <a:graphicData uri="http://schemas.openxmlformats.org/drawingml/2006/table">
            <a:tbl>
              <a:tblPr/>
              <a:tblGrid>
                <a:gridCol w="1448361"/>
                <a:gridCol w="878331"/>
                <a:gridCol w="3058634"/>
              </a:tblGrid>
              <a:tr h="30666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Alan Sıra No</a:t>
                      </a:r>
                    </a:p>
                  </a:txBody>
                  <a:tcPr marL="6959" marR="6959" marT="6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Dal Sıra No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Alan ve Dal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GIDA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TEKNOLOJİSİ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Bitkisel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Yağ Üretimi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Çay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İşleme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Endüstriyel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Et İşleme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Hububat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İşleme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Sebze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 Meyve İşleme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Su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Ürünleri İşleme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Süt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İşleme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Şekerleme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 Çikolata Üretim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Zeytin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İşleme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GRAFİK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 FOTOĞRAF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Fotoğraf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Grafik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GÜZELLİK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 SAÇ BAKIM HİZMETLERİ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Cilt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Bakımı ve Makyaj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Erkek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Kuaförü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Kadın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Kuaförü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HARİTA-TAPU-KADASTRO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Harita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Kadastro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HAYVAN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YETİŞTİRİCİLİĞİ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Arıcılık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Büyükbaş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Hayvan Yetiştiriciliği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Ev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 Süs Hayvanları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Evcil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Hayvan Kuaförlüğü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0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Kanatlı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Hayvan Yetiştiriciliği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4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Küçükbaş </a:t>
                      </a:r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Hayvan Yetiştiriciliği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1418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5680</TotalTime>
  <Words>2145</Words>
  <Application>Microsoft Office PowerPoint</Application>
  <PresentationFormat>Ekran Gösterisi (4:3)</PresentationFormat>
  <Paragraphs>729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Akış</vt:lpstr>
      <vt:lpstr>Slayt 1</vt:lpstr>
      <vt:lpstr>Slayt 2</vt:lpstr>
      <vt:lpstr>Slayt 3</vt:lpstr>
      <vt:lpstr>Slayt 4</vt:lpstr>
      <vt:lpstr>Slayt 5</vt:lpstr>
      <vt:lpstr>6764 sayılı kanundan sonra ÇIRAKLIK EĞİTİMİ</vt:lpstr>
      <vt:lpstr>31. MEK KARARLARINA GÖRE KAPSAMDA OLAN ALAN VE DALLAR</vt:lpstr>
      <vt:lpstr>MESLEK ALAN VE DALLARI</vt:lpstr>
      <vt:lpstr>MESLEK ALAN VE DALLARI</vt:lpstr>
      <vt:lpstr>MESLEK ALAN VE DALLARI</vt:lpstr>
      <vt:lpstr>MESLEK ALAN VE DALLARI</vt:lpstr>
      <vt:lpstr>MESLEK ALAN VE DALLARI</vt:lpstr>
      <vt:lpstr>MESLEK ALAN VE DALLARI</vt:lpstr>
      <vt:lpstr>MESLEK ALAN VE DALLARI</vt:lpstr>
      <vt:lpstr>MESLEK ALAN VE DALLARI</vt:lpstr>
      <vt:lpstr>  2021-2022 ÖĞRETİM YILI İÇİN ÖĞRENCİ ALINACAK ALANLARIMIZ </vt:lpstr>
      <vt:lpstr>  HEDEF KİTLE</vt:lpstr>
      <vt:lpstr>Slayt 18</vt:lpstr>
      <vt:lpstr>ÇIRAKLARIN ÜCRET VE SOSYAL HAKLARI</vt:lpstr>
      <vt:lpstr>ÇIRAKLARIN ÜCRET VE SOSYAL HAKLARI</vt:lpstr>
      <vt:lpstr>Slayt 21</vt:lpstr>
      <vt:lpstr>Slayt 22</vt:lpstr>
      <vt:lpstr>Merkezimizin Öğrenciye Katkıları</vt:lpstr>
      <vt:lpstr>MESLEK LİSELERİ İLE MESLEKİ EĞİTİM MERKEZLERİNİN ORTAK VE FARKLI NOKTALARI</vt:lpstr>
      <vt:lpstr>Slayt 25</vt:lpstr>
      <vt:lpstr>2019-2020 Öğretim Yılından itibaren merkezimize kayıt yaptıran öğrenciler, aşağıdaki fark dersleri almak koşulu ile, Kalfalık ve Ustalık Belgesinin yanı sıra Meslek Lisesi Diploması da alabileceklerdir.</vt:lpstr>
      <vt:lpstr>Teşekkürler.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ÇIRAKLIK EĞİTİMİ, EĞİTİM –ÖĞRETİM VE KURULLAR  PROGRAM GELİŞTİRME   MEVZUAT ( Çıraklık Eğitimi )  ŞUBEBELERİ  BRİFİNGİ</dc:title>
  <dc:creator>Sevket ALP</dc:creator>
  <cp:lastModifiedBy>Acer</cp:lastModifiedBy>
  <cp:revision>560</cp:revision>
  <cp:lastPrinted>2017-06-22T08:41:18Z</cp:lastPrinted>
  <dcterms:created xsi:type="dcterms:W3CDTF">2011-11-22T05:58:12Z</dcterms:created>
  <dcterms:modified xsi:type="dcterms:W3CDTF">2021-02-02T06:12:23Z</dcterms:modified>
</cp:coreProperties>
</file>